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9" r:id="rId4"/>
    <p:sldId id="274" r:id="rId5"/>
    <p:sldId id="278" r:id="rId6"/>
    <p:sldId id="261" r:id="rId7"/>
    <p:sldId id="272" r:id="rId8"/>
    <p:sldId id="262" r:id="rId9"/>
    <p:sldId id="277" r:id="rId10"/>
    <p:sldId id="275" r:id="rId11"/>
    <p:sldId id="260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holovan_sv\Desktop\&#1056;&#1086;&#1089;&#1089;&#1080;&#1103;%20-%20&#1057;&#1072;&#1085;&#1082;&#1090;-&#1055;&#1077;&#1090;&#1077;&#1088;&#1073;&#1091;&#1088;&#107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holovan_SV\OneDrive\&#1056;&#1072;&#1073;&#1086;&#1095;&#1080;&#1081;%20&#1089;&#1090;&#1086;&#1083;\&#1054;&#1093;&#1074;&#1072;&#1090;%20&#1055;&#105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holovan_SV\OneDrive\&#1056;&#1072;&#1073;&#1086;&#1095;&#1080;&#1081;%20&#1089;&#1090;&#1086;&#1083;\&#1054;&#1090;&#1088;&#1072;&#1089;&#1083;&#1077;&#1074;&#1072;&#1103;%20&#1087;&#1086;&#1076;&#1075;&#1086;&#1090;&#1090;&#1086;&#1074;&#1082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holovan_sv\Desktop\&#1047;&#1072;&#1085;&#1103;&#1090;&#1086;&#1089;&#1090;&#1100;%20&#1074;&#1099;&#1087;&#1091;&#1089;&#1082;&#1085;&#1080;&#1082;&#1086;&#107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tx1"/>
                </a:solidFill>
              </a:rPr>
              <a:t>Соотношение:</a:t>
            </a:r>
            <a:r>
              <a:rPr lang="ru-RU" sz="2400" b="1" baseline="0" dirty="0">
                <a:solidFill>
                  <a:schemeClr val="tx1"/>
                </a:solidFill>
              </a:rPr>
              <a:t> </a:t>
            </a:r>
            <a:r>
              <a:rPr lang="ru-RU" sz="2400" b="1" baseline="0" dirty="0" smtClean="0">
                <a:solidFill>
                  <a:schemeClr val="tx1"/>
                </a:solidFill>
              </a:rPr>
              <a:t> 2021 – 2022 годы</a:t>
            </a:r>
            <a:endParaRPr lang="ru-RU" sz="24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Лист1!$I$8</c:f>
              <c:strCache>
                <c:ptCount val="1"/>
                <c:pt idx="0">
                  <c:v>Россия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Лист1!$H$9:$H$19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Лист1!$I$9:$I$19</c:f>
              <c:numCache>
                <c:formatCode>General</c:formatCode>
                <c:ptCount val="11"/>
                <c:pt idx="0">
                  <c:v>21.4</c:v>
                </c:pt>
                <c:pt idx="1">
                  <c:v>17.899999999999999</c:v>
                </c:pt>
                <c:pt idx="2">
                  <c:v>15.7</c:v>
                </c:pt>
                <c:pt idx="3">
                  <c:v>11.9</c:v>
                </c:pt>
                <c:pt idx="4">
                  <c:v>7.6</c:v>
                </c:pt>
                <c:pt idx="5">
                  <c:v>6</c:v>
                </c:pt>
                <c:pt idx="6">
                  <c:v>5.9</c:v>
                </c:pt>
                <c:pt idx="7">
                  <c:v>5.4</c:v>
                </c:pt>
                <c:pt idx="8">
                  <c:v>4.8</c:v>
                </c:pt>
                <c:pt idx="9">
                  <c:v>2.5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16-4919-B809-26AA1C473975}"/>
            </c:ext>
          </c:extLst>
        </c:ser>
        <c:ser>
          <c:idx val="1"/>
          <c:order val="1"/>
          <c:tx>
            <c:strRef>
              <c:f>Лист1!$J$8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Лист1!$H$9:$H$19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Лист1!$J$9:$J$19</c:f>
              <c:numCache>
                <c:formatCode>General</c:formatCode>
                <c:ptCount val="11"/>
                <c:pt idx="0">
                  <c:v>21.4</c:v>
                </c:pt>
                <c:pt idx="1">
                  <c:v>9.1999999999999993</c:v>
                </c:pt>
                <c:pt idx="2">
                  <c:v>21.4</c:v>
                </c:pt>
                <c:pt idx="3">
                  <c:v>5.5</c:v>
                </c:pt>
                <c:pt idx="4">
                  <c:v>9.5</c:v>
                </c:pt>
                <c:pt idx="5">
                  <c:v>4.7</c:v>
                </c:pt>
                <c:pt idx="6">
                  <c:v>5.9</c:v>
                </c:pt>
                <c:pt idx="7">
                  <c:v>9.5</c:v>
                </c:pt>
                <c:pt idx="8">
                  <c:v>3.6</c:v>
                </c:pt>
                <c:pt idx="9">
                  <c:v>2.5</c:v>
                </c:pt>
                <c:pt idx="10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16-4919-B809-26AA1C473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0907600"/>
        <c:axId val="1246284672"/>
      </c:lineChart>
      <c:catAx>
        <c:axId val="124090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6284672"/>
        <c:crosses val="autoZero"/>
        <c:auto val="1"/>
        <c:lblAlgn val="ctr"/>
        <c:lblOffset val="100"/>
        <c:noMultiLvlLbl val="0"/>
      </c:catAx>
      <c:valAx>
        <c:axId val="124628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090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866390648980331E-2"/>
          <c:y val="7.2796573163700889E-2"/>
          <c:w val="0.90269816627013355"/>
          <c:h val="0.90584361955009651"/>
        </c:manualLayout>
      </c:layout>
      <c:bar3D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.34520516366989396"/>
                  <c:y val="-6.1673574106966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34E-4FFD-964E-C37B877F033A}"/>
                </c:ext>
              </c:extLst>
            </c:dLbl>
            <c:dLbl>
              <c:idx val="1"/>
              <c:layout>
                <c:manualLayout>
                  <c:x val="0.27662517289073307"/>
                  <c:y val="-1.2334714821393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34E-4FFD-964E-C37B877F033A}"/>
                </c:ext>
              </c:extLst>
            </c:dLbl>
            <c:dLbl>
              <c:idx val="2"/>
              <c:layout>
                <c:manualLayout>
                  <c:x val="0.30371138773628398"/>
                  <c:y val="-7.4008288928361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34E-4FFD-964E-C37B877F033A}"/>
                </c:ext>
              </c:extLst>
            </c:dLbl>
            <c:dLbl>
              <c:idx val="3"/>
              <c:layout>
                <c:manualLayout>
                  <c:x val="0.22821576763485468"/>
                  <c:y val="-6.1673574106967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34E-4FFD-964E-C37B877F033A}"/>
                </c:ext>
              </c:extLst>
            </c:dLbl>
            <c:dLbl>
              <c:idx val="4"/>
              <c:layout>
                <c:manualLayout>
                  <c:x val="0.20343476256339327"/>
                  <c:y val="-3.7004144464180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34E-4FFD-964E-C37B877F033A}"/>
                </c:ext>
              </c:extLst>
            </c:dLbl>
            <c:dLbl>
              <c:idx val="5"/>
              <c:layout>
                <c:manualLayout>
                  <c:x val="0.3313739050253573"/>
                  <c:y val="-7.40082889283599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34E-4FFD-964E-C37B877F033A}"/>
                </c:ext>
              </c:extLst>
            </c:dLbl>
            <c:dLbl>
              <c:idx val="6"/>
              <c:layout>
                <c:manualLayout>
                  <c:x val="0.1907561088059013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4E-4FFD-964E-C37B877F033A}"/>
                </c:ext>
              </c:extLst>
            </c:dLbl>
            <c:dLbl>
              <c:idx val="7"/>
              <c:layout>
                <c:manualLayout>
                  <c:x val="0.25645458736745042"/>
                  <c:y val="-9.86777185711466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34E-4FFD-964E-C37B877F033A}"/>
                </c:ext>
              </c:extLst>
            </c:dLbl>
            <c:dLbl>
              <c:idx val="8"/>
              <c:layout>
                <c:manualLayout>
                  <c:x val="0.2057399723374827"/>
                  <c:y val="-3.700414446417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4E-4FFD-964E-C37B877F033A}"/>
                </c:ext>
              </c:extLst>
            </c:dLbl>
            <c:dLbl>
              <c:idx val="9"/>
              <c:layout>
                <c:manualLayout>
                  <c:x val="0.22821576763485477"/>
                  <c:y val="-7.4008288928360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4E-4FFD-964E-C37B877F033A}"/>
                </c:ext>
              </c:extLst>
            </c:dLbl>
            <c:dLbl>
              <c:idx val="10"/>
              <c:layout>
                <c:manualLayout>
                  <c:x val="0.23513144233526817"/>
                  <c:y val="1.85020722320898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875288151221759E-2"/>
                      <c:h val="5.89105979869745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34E-4FFD-964E-C37B877F03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Лист1!$H$14:$H$24</c:f>
              <c:strCache>
                <c:ptCount val="11"/>
                <c:pt idx="0">
                  <c:v>Диагностика</c:v>
                </c:pt>
                <c:pt idx="1">
                  <c:v>1 - 7 класс</c:v>
                </c:pt>
                <c:pt idx="2">
                  <c:v>8 -11 класс</c:v>
                </c:pt>
                <c:pt idx="3">
                  <c:v>ОВЗ</c:v>
                </c:pt>
                <c:pt idx="4">
                  <c:v>Билет в будущее</c:v>
                </c:pt>
                <c:pt idx="5">
                  <c:v>ПроеКТОрия</c:v>
                </c:pt>
                <c:pt idx="6">
                  <c:v>Конкурсы</c:v>
                </c:pt>
                <c:pt idx="7">
                  <c:v>Выбрали профессию</c:v>
                </c:pt>
                <c:pt idx="8">
                  <c:v>9 класс обучение СПО</c:v>
                </c:pt>
                <c:pt idx="9">
                  <c:v>11 класс обучение СПО и ВО</c:v>
                </c:pt>
                <c:pt idx="10">
                  <c:v>ОВЗ обучение СПО</c:v>
                </c:pt>
              </c:strCache>
            </c:strRef>
          </c:cat>
          <c:val>
            <c:numRef>
              <c:f>Лист1!$I$14:$I$24</c:f>
              <c:numCache>
                <c:formatCode>General</c:formatCode>
                <c:ptCount val="11"/>
                <c:pt idx="0">
                  <c:v>92</c:v>
                </c:pt>
                <c:pt idx="1">
                  <c:v>73</c:v>
                </c:pt>
                <c:pt idx="2">
                  <c:v>81</c:v>
                </c:pt>
                <c:pt idx="3">
                  <c:v>60</c:v>
                </c:pt>
                <c:pt idx="4">
                  <c:v>52</c:v>
                </c:pt>
                <c:pt idx="5">
                  <c:v>89</c:v>
                </c:pt>
                <c:pt idx="6">
                  <c:v>50</c:v>
                </c:pt>
                <c:pt idx="7">
                  <c:v>68</c:v>
                </c:pt>
                <c:pt idx="8">
                  <c:v>52</c:v>
                </c:pt>
                <c:pt idx="9">
                  <c:v>59</c:v>
                </c:pt>
                <c:pt idx="1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E-4FFD-964E-C37B877F03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5045984"/>
        <c:axId val="435046640"/>
        <c:axId val="0"/>
      </c:bar3DChart>
      <c:catAx>
        <c:axId val="435045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046640"/>
        <c:crosses val="autoZero"/>
        <c:auto val="1"/>
        <c:lblAlgn val="ctr"/>
        <c:lblOffset val="100"/>
        <c:noMultiLvlLbl val="0"/>
      </c:catAx>
      <c:valAx>
        <c:axId val="435046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04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lvl="1"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Отраслевая</a:t>
            </a:r>
            <a:r>
              <a:rPr lang="ru-RU" b="1" baseline="0" dirty="0"/>
              <a:t> специфика подготовки кадров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lvl="1" algn="ctr" rtl="0">
            <a:defRPr sz="14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203903243419218E-2"/>
          <c:y val="9.9790332322315808E-2"/>
          <c:w val="0.9009455349249752"/>
          <c:h val="0.6028722162680678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955-42D2-92C4-556CA6E435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955-42D2-92C4-556CA6E435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955-42D2-92C4-556CA6E435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955-42D2-92C4-556CA6E435B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955-42D2-92C4-556CA6E435B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955-42D2-92C4-556CA6E435B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955-42D2-92C4-556CA6E435B3}"/>
              </c:ext>
            </c:extLst>
          </c:dPt>
          <c:cat>
            <c:strRef>
              <c:f>'[Отраслевая подготтовка.xlsx]Лист1'!$I$10:$I$16</c:f>
              <c:strCache>
                <c:ptCount val="7"/>
                <c:pt idx="0">
                  <c:v>Технические науки </c:v>
                </c:pt>
                <c:pt idx="1">
                  <c:v>Наука об обществе</c:v>
                </c:pt>
                <c:pt idx="2">
                  <c:v>Здравоохранение</c:v>
                </c:pt>
                <c:pt idx="3">
                  <c:v>Искусство и культура</c:v>
                </c:pt>
                <c:pt idx="4">
                  <c:v>Образование и педагогика</c:v>
                </c:pt>
                <c:pt idx="5">
                  <c:v>Гуманитарные науки</c:v>
                </c:pt>
                <c:pt idx="6">
                  <c:v>Сельское хозяйство</c:v>
                </c:pt>
              </c:strCache>
            </c:strRef>
          </c:cat>
          <c:val>
            <c:numRef>
              <c:f>'[Отраслевая подготтовка.xlsx]Лист1'!$J$10:$J$16</c:f>
              <c:numCache>
                <c:formatCode>General</c:formatCode>
                <c:ptCount val="7"/>
                <c:pt idx="0">
                  <c:v>43.8</c:v>
                </c:pt>
                <c:pt idx="1">
                  <c:v>25.8</c:v>
                </c:pt>
                <c:pt idx="2">
                  <c:v>12</c:v>
                </c:pt>
                <c:pt idx="3">
                  <c:v>9.1999999999999993</c:v>
                </c:pt>
                <c:pt idx="4">
                  <c:v>4.7</c:v>
                </c:pt>
                <c:pt idx="5">
                  <c:v>2.6</c:v>
                </c:pt>
                <c:pt idx="6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955-42D2-92C4-556CA6E43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26878020997942"/>
          <c:y val="0.74301992213675028"/>
          <c:w val="0.84686417169853312"/>
          <c:h val="0.240837128444703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933676422914833E-2"/>
          <c:y val="0.11069748378113188"/>
          <c:w val="0.65068757815032652"/>
          <c:h val="0.8893025162188681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AC5-4845-B6A4-A3340AA775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AC5-4845-B6A4-A3340AA775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AC5-4845-B6A4-A3340AA775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AC5-4845-B6A4-A3340AA775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AC5-4845-B6A4-A3340AA7755C}"/>
              </c:ext>
            </c:extLst>
          </c:dPt>
          <c:dLbls>
            <c:dLbl>
              <c:idx val="0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C5-4845-B6A4-A3340AA775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'[Занятость выпускников.xlsx]Лист1'!$I$11:$I$15</c:f>
              <c:strCache>
                <c:ptCount val="5"/>
                <c:pt idx="0">
                  <c:v>Занятость</c:v>
                </c:pt>
                <c:pt idx="1">
                  <c:v>Потенциальная занятость</c:v>
                </c:pt>
                <c:pt idx="2">
                  <c:v>Зона риска</c:v>
                </c:pt>
                <c:pt idx="3">
                  <c:v>Жизненные обстоятельства</c:v>
                </c:pt>
                <c:pt idx="4">
                  <c:v>Профессиональные намерения</c:v>
                </c:pt>
              </c:strCache>
            </c:strRef>
          </c:cat>
          <c:val>
            <c:numRef>
              <c:f>'[Занятость выпускников.xlsx]Лист1'!$J$11:$J$15</c:f>
              <c:numCache>
                <c:formatCode>0.00%</c:formatCode>
                <c:ptCount val="5"/>
                <c:pt idx="0">
                  <c:v>0.77400000000000002</c:v>
                </c:pt>
                <c:pt idx="1">
                  <c:v>0.152</c:v>
                </c:pt>
                <c:pt idx="2">
                  <c:v>2.5999999999999999E-2</c:v>
                </c:pt>
                <c:pt idx="3">
                  <c:v>2.1000000000000001E-2</c:v>
                </c:pt>
                <c:pt idx="4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C5-4845-B6A4-A3340AA77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D77FE-BF29-43BF-A71B-95D560449B30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8B28C-BA57-4B8C-9834-FDD6D913F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4934-A761-4C1D-960E-20E28F28DA8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0F91-F201-4342-97A0-1EDDB99C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3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4934-A761-4C1D-960E-20E28F28DA8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0F91-F201-4342-97A0-1EDDB99C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35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4934-A761-4C1D-960E-20E28F28DA8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0F91-F201-4342-97A0-1EDDB99C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2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6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85343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660" y="271991"/>
            <a:ext cx="1414745" cy="39973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9779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4934-A761-4C1D-960E-20E28F28DA8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0F91-F201-4342-97A0-1EDDB99C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53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4934-A761-4C1D-960E-20E28F28DA8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0F91-F201-4342-97A0-1EDDB99C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5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4934-A761-4C1D-960E-20E28F28DA8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0F91-F201-4342-97A0-1EDDB99C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4934-A761-4C1D-960E-20E28F28DA8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0F91-F201-4342-97A0-1EDDB99C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0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4934-A761-4C1D-960E-20E28F28DA8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0F91-F201-4342-97A0-1EDDB99C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4934-A761-4C1D-960E-20E28F28DA8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0F91-F201-4342-97A0-1EDDB99C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5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4934-A761-4C1D-960E-20E28F28DA8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0F91-F201-4342-97A0-1EDDB99C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9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4934-A761-4C1D-960E-20E28F28DA8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0F91-F201-4342-97A0-1EDDB99C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8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64934-A761-4C1D-960E-20E28F28DA8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E0F91-F201-4342-97A0-1EDDB99C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0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1%D1%89%D0%B5%D1%81%D1%82%D0%B2%D0%BE" TargetMode="External"/><Relationship Id="rId2" Type="http://schemas.openxmlformats.org/officeDocument/2006/relationships/hyperlink" Target="https://ru.wikipedia.org/wiki/%D0%A1%D0%BE%D1%86%D0%B8%D0%B0%D0%BB%D1%8C%D0%BD%D1%8B%D0%B9_%D0%B8%D0%BD%D1%81%D1%82%D0%B8%D1%82%D1%83%D1%82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ru.wikipedia.org/wiki/%D0%A1%D0%B5%D0%BC%D1%8C%D1%8F#cite_note-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Заставка_белый-2.png" descr="Заставка_белый-2.png"/>
          <p:cNvPicPr>
            <a:picLocks noChangeAspect="1"/>
          </p:cNvPicPr>
          <p:nvPr/>
        </p:nvPicPr>
        <p:blipFill rotWithShape="1">
          <a:blip r:embed="rId2"/>
          <a:srcRect l="53304" t="1" b="-715"/>
          <a:stretch/>
        </p:blipFill>
        <p:spPr>
          <a:xfrm>
            <a:off x="6498771" y="-1"/>
            <a:ext cx="5693229" cy="690698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82;p4">
            <a:extLst>
              <a:ext uri="{FF2B5EF4-FFF2-40B4-BE49-F238E27FC236}">
                <a16:creationId xmlns:a16="http://schemas.microsoft.com/office/drawing/2014/main" id="{E5D77993-A19E-D74D-B6F9-BB86C756D2D6}"/>
              </a:ext>
            </a:extLst>
          </p:cNvPr>
          <p:cNvSpPr txBox="1"/>
          <p:nvPr/>
        </p:nvSpPr>
        <p:spPr>
          <a:xfrm>
            <a:off x="465038" y="1200601"/>
            <a:ext cx="5742432" cy="21626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13" tIns="65013" rIns="65013" bIns="65013">
            <a:spAutoFit/>
          </a:bodyPr>
          <a:lstStyle>
            <a:lvl1pPr defTabSz="825500">
              <a:defRPr sz="8400" b="1">
                <a:solidFill>
                  <a:srgbClr val="567189"/>
                </a:solidFill>
              </a:defRPr>
            </a:lvl1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Лучшие практики развития наставничества на рабочем месте                                            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(на примере судостроительной отрасли) </a:t>
            </a:r>
            <a:endParaRPr lang="ru-RU" sz="24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Google Shape;82;p4">
            <a:extLst>
              <a:ext uri="{FF2B5EF4-FFF2-40B4-BE49-F238E27FC236}">
                <a16:creationId xmlns:a16="http://schemas.microsoft.com/office/drawing/2014/main" id="{E5D77993-A19E-D74D-B6F9-BB86C756D2D6}"/>
              </a:ext>
            </a:extLst>
          </p:cNvPr>
          <p:cNvSpPr txBox="1"/>
          <p:nvPr/>
        </p:nvSpPr>
        <p:spPr>
          <a:xfrm>
            <a:off x="557784" y="4056156"/>
            <a:ext cx="5358384" cy="19779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13" tIns="65013" rIns="65013" bIns="65013">
            <a:spAutoFit/>
          </a:bodyPr>
          <a:lstStyle>
            <a:lvl1pPr defTabSz="825500">
              <a:defRPr sz="8400" b="1">
                <a:solidFill>
                  <a:srgbClr val="567189"/>
                </a:solidFill>
              </a:defRPr>
            </a:lvl1pPr>
          </a:lstStyle>
          <a:p>
            <a:pPr algn="ctr"/>
            <a:r>
              <a:rPr lang="ru-RU" sz="2400" dirty="0"/>
              <a:t>Заместитель директора Центра опережающей профессиональной подготовки </a:t>
            </a:r>
            <a:r>
              <a:rPr lang="ru-RU" sz="2400" dirty="0" smtClean="0"/>
              <a:t>Санкт-Петербурга</a:t>
            </a:r>
            <a:endParaRPr lang="ru-RU" sz="2400" dirty="0"/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Жолован Степан Васильевич</a:t>
            </a:r>
            <a:r>
              <a:rPr lang="ru-RU" sz="2200" dirty="0"/>
              <a:t> 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76573926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2;p4">
            <a:extLst>
              <a:ext uri="{FF2B5EF4-FFF2-40B4-BE49-F238E27FC236}">
                <a16:creationId xmlns:a16="http://schemas.microsoft.com/office/drawing/2014/main" id="{964304D6-C72F-F140-B778-688AD0AE6155}"/>
              </a:ext>
            </a:extLst>
          </p:cNvPr>
          <p:cNvSpPr txBox="1"/>
          <p:nvPr/>
        </p:nvSpPr>
        <p:spPr>
          <a:xfrm>
            <a:off x="806106" y="1809506"/>
            <a:ext cx="11045584" cy="6852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13" tIns="65013" rIns="65013" bIns="65013">
            <a:spAutoFit/>
          </a:bodyPr>
          <a:lstStyle>
            <a:lvl1pPr defTabSz="825500">
              <a:defRPr sz="8400" b="1">
                <a:solidFill>
                  <a:srgbClr val="567189"/>
                </a:solidFill>
              </a:defRPr>
            </a:lvl1pPr>
          </a:lstStyle>
          <a:p>
            <a:pPr algn="ctr"/>
            <a:endParaRPr lang="ru-RU" sz="3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92486"/>
            <a:ext cx="65" cy="1849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6023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hangingPunct="0"/>
            <a:endParaRPr lang="ru-RU" altLang="ru-RU" sz="900" dirty="0"/>
          </a:p>
        </p:txBody>
      </p:sp>
      <p:pic>
        <p:nvPicPr>
          <p:cNvPr id="1026" name="Picture 2" descr="https://regnum.ru/uploads/pictures/news/2017/11/16/regnum_picture_1510847995722249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5" y="664233"/>
            <a:ext cx="11248546" cy="602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9636" y="184580"/>
            <a:ext cx="4221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Bahnschrift Condensed" panose="020B0502040204020203" pitchFamily="34" charset="0"/>
              </a:rPr>
              <a:t>Труд - </a:t>
            </a:r>
            <a:r>
              <a:rPr lang="ru-RU" sz="2400" dirty="0">
                <a:latin typeface="Bahnschrift Condensed" panose="020B0502040204020203" pitchFamily="34" charset="0"/>
              </a:rPr>
              <a:t>Форда </a:t>
            </a:r>
            <a:r>
              <a:rPr lang="ru-RU" sz="2400" dirty="0" err="1">
                <a:latin typeface="Bahnschrift Condensed" panose="020B0502040204020203" pitchFamily="34" charset="0"/>
              </a:rPr>
              <a:t>Мэдокса</a:t>
            </a:r>
            <a:r>
              <a:rPr lang="ru-RU" sz="2400" dirty="0">
                <a:latin typeface="Bahnschrift Condensed" panose="020B0502040204020203" pitchFamily="34" charset="0"/>
              </a:rPr>
              <a:t> Брауна (1865) </a:t>
            </a:r>
            <a:r>
              <a:rPr lang="ru-RU" sz="2400" b="1" dirty="0">
                <a:solidFill>
                  <a:srgbClr val="333333"/>
                </a:solidFill>
                <a:latin typeface="Bahnschrift Condensed" panose="020B0502040204020203" pitchFamily="34" charset="0"/>
              </a:rPr>
              <a:t> </a:t>
            </a:r>
            <a:endParaRPr lang="ru-RU" sz="2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8558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_Слайд_01.png" descr="_Слайд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720412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2;p4">
            <a:extLst>
              <a:ext uri="{FF2B5EF4-FFF2-40B4-BE49-F238E27FC236}">
                <a16:creationId xmlns:a16="http://schemas.microsoft.com/office/drawing/2014/main" id="{964304D6-C72F-F140-B778-688AD0AE6155}"/>
              </a:ext>
            </a:extLst>
          </p:cNvPr>
          <p:cNvSpPr txBox="1"/>
          <p:nvPr/>
        </p:nvSpPr>
        <p:spPr>
          <a:xfrm>
            <a:off x="681818" y="470175"/>
            <a:ext cx="7630078" cy="6237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13" tIns="65013" rIns="65013" bIns="65013">
            <a:spAutoFit/>
          </a:bodyPr>
          <a:lstStyle>
            <a:lvl1pPr defTabSz="825500">
              <a:defRPr sz="8400" b="1">
                <a:solidFill>
                  <a:srgbClr val="567189"/>
                </a:solidFill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Благополучие – трудом создается</a:t>
            </a:r>
          </a:p>
        </p:txBody>
      </p:sp>
      <p:sp>
        <p:nvSpPr>
          <p:cNvPr id="3" name="Овал 2"/>
          <p:cNvSpPr/>
          <p:nvPr/>
        </p:nvSpPr>
        <p:spPr>
          <a:xfrm>
            <a:off x="1051560" y="1905576"/>
            <a:ext cx="1424221" cy="10701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4</a:t>
            </a:r>
            <a:r>
              <a:rPr lang="ru-RU" sz="2500" dirty="0">
                <a:solidFill>
                  <a:schemeClr val="accent2"/>
                </a:solidFill>
              </a:rPr>
              <a:t> место</a:t>
            </a:r>
          </a:p>
        </p:txBody>
      </p:sp>
      <p:sp>
        <p:nvSpPr>
          <p:cNvPr id="4" name="Овал 3"/>
          <p:cNvSpPr/>
          <p:nvPr/>
        </p:nvSpPr>
        <p:spPr>
          <a:xfrm>
            <a:off x="3499385" y="2911335"/>
            <a:ext cx="1601752" cy="111915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42</a:t>
            </a:r>
            <a:r>
              <a:rPr lang="ru-RU" sz="2500" dirty="0">
                <a:solidFill>
                  <a:schemeClr val="accent1"/>
                </a:solidFill>
              </a:rPr>
              <a:t> место</a:t>
            </a:r>
          </a:p>
        </p:txBody>
      </p:sp>
      <p:sp>
        <p:nvSpPr>
          <p:cNvPr id="5" name="Овал 4"/>
          <p:cNvSpPr/>
          <p:nvPr/>
        </p:nvSpPr>
        <p:spPr>
          <a:xfrm>
            <a:off x="6103838" y="4149297"/>
            <a:ext cx="1439962" cy="107477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89 </a:t>
            </a:r>
            <a:r>
              <a:rPr lang="ru-RU" sz="2500" dirty="0"/>
              <a:t>место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78048" y="2311016"/>
            <a:ext cx="3350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Объем человеческого капитала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42149" y="3346794"/>
            <a:ext cx="3533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Навыки в трудовой деятельности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88049" y="4528199"/>
            <a:ext cx="366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Доступность квалифицированных </a:t>
            </a:r>
          </a:p>
          <a:p>
            <a:pPr algn="ctr"/>
            <a:r>
              <a:rPr lang="ru-RU" b="1" dirty="0"/>
              <a:t>работников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01532" y="1512271"/>
            <a:ext cx="480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Доклад «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Human Capital -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2017»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40697" y="5847325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«</a:t>
            </a:r>
            <a:r>
              <a:rPr lang="ru-RU" b="1" dirty="0"/>
              <a:t>Нация в опасности» из-за низкого качества рабочей силы. Самый большой дефицит  экономики сегодня не в финансовых инвестициях, а в  квалифицированных кадрах.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1168887" y="3013493"/>
            <a:ext cx="3312543" cy="107226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>
            <a:off x="4496857" y="4085755"/>
            <a:ext cx="2962275" cy="11574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0306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2;p4">
            <a:extLst>
              <a:ext uri="{FF2B5EF4-FFF2-40B4-BE49-F238E27FC236}">
                <a16:creationId xmlns:a16="http://schemas.microsoft.com/office/drawing/2014/main" id="{964304D6-C72F-F140-B778-688AD0AE6155}"/>
              </a:ext>
            </a:extLst>
          </p:cNvPr>
          <p:cNvSpPr txBox="1"/>
          <p:nvPr/>
        </p:nvSpPr>
        <p:spPr>
          <a:xfrm>
            <a:off x="779472" y="67768"/>
            <a:ext cx="9406545" cy="993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13" tIns="65013" rIns="65013" bIns="65013">
            <a:spAutoFit/>
          </a:bodyPr>
          <a:lstStyle>
            <a:lvl1pPr defTabSz="825500">
              <a:defRPr sz="8400" b="1">
                <a:solidFill>
                  <a:srgbClr val="567189"/>
                </a:solidFill>
              </a:defRPr>
            </a:lvl1pPr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Мотивированность профессиональная </a:t>
            </a:r>
            <a:r>
              <a:rPr lang="ru-RU" sz="2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– в семье </a:t>
            </a:r>
            <a:r>
              <a:rPr lang="ru-RU" sz="28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формируется</a:t>
            </a:r>
            <a:endParaRPr lang="ru-RU" sz="28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2441" y="2386234"/>
            <a:ext cx="2556768" cy="10701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1970</a:t>
            </a:r>
            <a:r>
              <a:rPr lang="ru-RU" sz="25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" name="Овал 3"/>
          <p:cNvSpPr/>
          <p:nvPr/>
        </p:nvSpPr>
        <p:spPr>
          <a:xfrm>
            <a:off x="895141" y="3544918"/>
            <a:ext cx="1601752" cy="111915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2000</a:t>
            </a:r>
            <a:endParaRPr lang="ru-RU" sz="2500" dirty="0">
              <a:solidFill>
                <a:schemeClr val="accent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05730" y="4820640"/>
            <a:ext cx="1180573" cy="53592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/>
              <a:t>2022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29808" y="4528199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9472" y="1215694"/>
            <a:ext cx="113039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a typeface="Tahoma" panose="020B0604030504040204" pitchFamily="34" charset="0"/>
                <a:cs typeface="Tahoma" panose="020B0604030504040204" pitchFamily="34" charset="0"/>
              </a:rPr>
              <a:t>Семья - </a:t>
            </a:r>
            <a:r>
              <a:rPr lang="ru-RU" sz="2400" b="1" dirty="0">
                <a:cs typeface="Times New Roman" panose="02020603050405020304" pitchFamily="18" charset="0"/>
                <a:hlinkClick r:id="rId2" tooltip="Социальный институт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социальный институт</a:t>
            </a:r>
            <a:r>
              <a:rPr lang="ru-RU" sz="2400" b="1" dirty="0">
                <a:cs typeface="Times New Roman" panose="02020603050405020304" pitchFamily="18" charset="0"/>
              </a:rPr>
              <a:t>, являющийся базовой ячейкой </a:t>
            </a:r>
            <a:r>
              <a:rPr lang="ru-RU" sz="2400" b="1" dirty="0">
                <a:cs typeface="Times New Roman" panose="02020603050405020304" pitchFamily="18" charset="0"/>
                <a:hlinkClick r:id="rId3" tooltip="Общество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общества</a:t>
            </a:r>
            <a:r>
              <a:rPr lang="ru-RU" sz="2400" b="1" baseline="30000" dirty="0"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[</a:t>
            </a:r>
            <a:endParaRPr lang="ru-RU" sz="2400" b="1" dirty="0">
              <a:cs typeface="Times New Roman" panose="02020603050405020304" pitchFamily="18" charset="0"/>
            </a:endParaRPr>
          </a:p>
          <a:p>
            <a:pPr algn="ctr"/>
            <a:endParaRPr lang="ru-RU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59866" y="1713196"/>
            <a:ext cx="8972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ctr" defTabSz="719138">
              <a:tabLst>
                <a:tab pos="541338" algn="l"/>
              </a:tabLst>
            </a:pPr>
            <a:r>
              <a:rPr lang="ru-RU" sz="2400" b="1" dirty="0"/>
              <a:t>«Семейный кодекс»           Сын должен уметь то, что умеет отец                                                                                           к 15 </a:t>
            </a:r>
            <a:r>
              <a:rPr lang="ru-RU" sz="2400" b="1" dirty="0" smtClean="0"/>
              <a:t>годам</a:t>
            </a:r>
            <a:r>
              <a:rPr lang="ru-RU" sz="2400" b="1" dirty="0"/>
              <a:t>:</a:t>
            </a:r>
            <a:r>
              <a:rPr lang="ru-RU" sz="2400" b="1" dirty="0" smtClean="0"/>
              <a:t>                        </a:t>
            </a:r>
            <a:r>
              <a:rPr lang="ru-RU" sz="2400" b="1" dirty="0"/>
              <a:t>Дочь должна уметь то, что умеет мать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96857" y="3873661"/>
            <a:ext cx="6765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- </a:t>
            </a:r>
            <a:r>
              <a:rPr lang="ru-RU" sz="2400" b="1" dirty="0" smtClean="0"/>
              <a:t>семей,  учащи</a:t>
            </a:r>
            <a:r>
              <a:rPr lang="ru-RU" sz="2400" b="1" dirty="0"/>
              <a:t>е</a:t>
            </a:r>
            <a:r>
              <a:rPr lang="ru-RU" sz="2400" b="1" dirty="0" smtClean="0"/>
              <a:t>ся имели </a:t>
            </a:r>
            <a:r>
              <a:rPr lang="ru-RU" sz="2400" b="1" dirty="0"/>
              <a:t>постоянные трудовые обязанности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21302" y="2837763"/>
            <a:ext cx="825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58%</a:t>
            </a:r>
            <a:r>
              <a:rPr lang="ru-RU" b="1" dirty="0"/>
              <a:t>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43556" y="3873661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17%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21301" y="4894902"/>
            <a:ext cx="718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~</a:t>
            </a:r>
            <a:r>
              <a:rPr lang="ru-RU" sz="2400" b="1" dirty="0" smtClean="0"/>
              <a:t>2</a:t>
            </a:r>
            <a:r>
              <a:rPr lang="ru-RU" sz="2400" b="1" dirty="0"/>
              <a:t>%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59866" y="5457107"/>
            <a:ext cx="88340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Рейтинг качеств успешности: </a:t>
            </a:r>
            <a:r>
              <a:rPr lang="ru-RU" sz="2000" b="1" dirty="0"/>
              <a:t>1.</a:t>
            </a:r>
            <a:r>
              <a:rPr lang="ru-RU" sz="2000" dirty="0"/>
              <a:t>Общительность, </a:t>
            </a:r>
            <a:r>
              <a:rPr lang="ru-RU" sz="2000" b="1" dirty="0"/>
              <a:t>2</a:t>
            </a:r>
            <a:r>
              <a:rPr lang="ru-RU" sz="2000" dirty="0"/>
              <a:t>.Активность, </a:t>
            </a:r>
            <a:r>
              <a:rPr lang="ru-RU" sz="2000" b="1" dirty="0"/>
              <a:t>3.</a:t>
            </a:r>
            <a:r>
              <a:rPr lang="ru-RU" sz="2000" dirty="0"/>
              <a:t>Интеллект, </a:t>
            </a:r>
            <a:r>
              <a:rPr lang="ru-RU" sz="2000" b="1" dirty="0"/>
              <a:t>4</a:t>
            </a:r>
            <a:r>
              <a:rPr lang="ru-RU" sz="2000" dirty="0"/>
              <a:t>.Ответственность, </a:t>
            </a:r>
            <a:r>
              <a:rPr lang="ru-RU" sz="2000" b="1" dirty="0"/>
              <a:t>5</a:t>
            </a:r>
            <a:r>
              <a:rPr lang="ru-RU" sz="2000" dirty="0"/>
              <a:t>.Сила воли, </a:t>
            </a:r>
            <a:r>
              <a:rPr lang="ru-RU" sz="2000" b="1" dirty="0"/>
              <a:t>6.</a:t>
            </a:r>
            <a:r>
              <a:rPr lang="ru-RU" sz="2000" dirty="0"/>
              <a:t>Способность принимать решения, </a:t>
            </a:r>
            <a:r>
              <a:rPr lang="ru-RU" sz="2000" b="1" dirty="0"/>
              <a:t>7.</a:t>
            </a:r>
            <a:r>
              <a:rPr lang="ru-RU" sz="2000" dirty="0"/>
              <a:t>Профессионализм,     </a:t>
            </a:r>
            <a:r>
              <a:rPr lang="ru-RU" sz="2000" b="1" dirty="0"/>
              <a:t>8.</a:t>
            </a:r>
            <a:r>
              <a:rPr lang="ru-RU" sz="2000" dirty="0"/>
              <a:t>Предприимчивость.</a:t>
            </a:r>
          </a:p>
        </p:txBody>
      </p:sp>
    </p:spTree>
    <p:extLst>
      <p:ext uri="{BB962C8B-B14F-4D97-AF65-F5344CB8AC3E}">
        <p14:creationId xmlns:p14="http://schemas.microsoft.com/office/powerpoint/2010/main" val="380611166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2;p4">
            <a:extLst>
              <a:ext uri="{FF2B5EF4-FFF2-40B4-BE49-F238E27FC236}">
                <a16:creationId xmlns:a16="http://schemas.microsoft.com/office/drawing/2014/main" id="{964304D6-C72F-F140-B778-688AD0AE6155}"/>
              </a:ext>
            </a:extLst>
          </p:cNvPr>
          <p:cNvSpPr txBox="1"/>
          <p:nvPr/>
        </p:nvSpPr>
        <p:spPr>
          <a:xfrm>
            <a:off x="406561" y="177075"/>
            <a:ext cx="9477166" cy="11161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13" tIns="65013" rIns="65013" bIns="65013">
            <a:spAutoFit/>
          </a:bodyPr>
          <a:lstStyle>
            <a:lvl1pPr defTabSz="825500">
              <a:defRPr sz="8400" b="1">
                <a:solidFill>
                  <a:srgbClr val="567189"/>
                </a:solidFill>
              </a:defRPr>
            </a:lvl1pPr>
          </a:lstStyle>
          <a:p>
            <a:pPr algn="ctr"/>
            <a:r>
              <a:rPr lang="ru-RU" sz="3200" dirty="0">
                <a:solidFill>
                  <a:schemeClr val="tx1"/>
                </a:solidFill>
              </a:rPr>
              <a:t>Центр опережающей профессиональной подготовки 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152645" y="3870663"/>
            <a:ext cx="1481328" cy="584269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ru-RU" sz="27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rPr>
              <a:t>ЦОПП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20341" y="3547245"/>
            <a:ext cx="2084832" cy="123110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ru-RU" sz="16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rPr>
              <a:t>Подготовка, переподготовка, повышение квалификации всех граждан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14032" y="3856873"/>
            <a:ext cx="2331720" cy="73866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ru-RU" sz="16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rPr>
              <a:t>Востребованные, новые, перспективные профессии и компетенции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65815" y="3013133"/>
            <a:ext cx="132588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ru-RU" sz="1600" dirty="0">
                <a:latin typeface="+mj-lt"/>
                <a:ea typeface="+mj-ea"/>
                <a:cs typeface="+mj-cs"/>
                <a:sym typeface="Helvetica Neue Medium"/>
              </a:rPr>
              <a:t>Мировым стандартам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66402" y="3898486"/>
            <a:ext cx="1033272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ru-RU" sz="1600" dirty="0">
                <a:latin typeface="+mj-lt"/>
                <a:ea typeface="+mj-ea"/>
                <a:cs typeface="+mj-cs"/>
                <a:sym typeface="Helvetica Neue Medium"/>
              </a:rPr>
              <a:t>Лучшим практикам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21252" y="4787688"/>
            <a:ext cx="132588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ru-RU" sz="1600" dirty="0">
                <a:latin typeface="+mj-lt"/>
                <a:ea typeface="+mj-ea"/>
                <a:cs typeface="+mj-cs"/>
                <a:sym typeface="Helvetica Neue Medium"/>
              </a:rPr>
              <a:t>Потребность экономики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2948" y="2979771"/>
            <a:ext cx="1682496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ru-RU" sz="1600" dirty="0">
                <a:latin typeface="+mj-lt"/>
                <a:ea typeface="+mj-ea"/>
                <a:cs typeface="+mj-cs"/>
                <a:sym typeface="Helvetica Neue Medium"/>
              </a:rPr>
              <a:t>Среднее профессиональное образование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8638" y="3921958"/>
            <a:ext cx="1682496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ru-RU" sz="1600" dirty="0">
                <a:latin typeface="+mj-lt"/>
                <a:ea typeface="+mj-ea"/>
                <a:cs typeface="+mj-cs"/>
                <a:sym typeface="Helvetica Neue Medium"/>
              </a:rPr>
              <a:t>Профессиональное обучение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3796" y="4621107"/>
            <a:ext cx="1709928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ru-RU" sz="1600" dirty="0">
                <a:latin typeface="+mj-lt"/>
                <a:ea typeface="+mj-ea"/>
                <a:cs typeface="+mj-cs"/>
                <a:sym typeface="Helvetica Neue Medium"/>
              </a:rPr>
              <a:t>Дополнительное профессиональное образование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7540" y="2158964"/>
            <a:ext cx="1787062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ru-RU" sz="1600" dirty="0">
                <a:latin typeface="+mj-lt"/>
                <a:ea typeface="+mj-ea"/>
                <a:cs typeface="+mj-cs"/>
                <a:sym typeface="Helvetica Neue Medium"/>
              </a:rPr>
              <a:t>Профориентация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468880" y="3039056"/>
            <a:ext cx="7324344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480598" y="5321217"/>
            <a:ext cx="7312626" cy="59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468880" y="3039056"/>
            <a:ext cx="0" cy="228275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793224" y="3013133"/>
            <a:ext cx="1" cy="229687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Прямоугольник 21"/>
          <p:cNvSpPr/>
          <p:nvPr/>
        </p:nvSpPr>
        <p:spPr>
          <a:xfrm>
            <a:off x="2724914" y="4917208"/>
            <a:ext cx="6720838" cy="24622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ru-RU" sz="16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rPr>
              <a:t>Кооперация с  работодателями – прогнозирование, трудоустройство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24913" y="3162167"/>
            <a:ext cx="6720840" cy="24622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ru-RU" sz="16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rPr>
              <a:t>Координация развития и использования ресурсов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633473" y="2161118"/>
            <a:ext cx="305409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ru-RU" sz="1600" dirty="0">
                <a:latin typeface="+mj-lt"/>
                <a:ea typeface="+mj-ea"/>
                <a:cs typeface="+mj-cs"/>
                <a:sym typeface="Helvetica Neue Medium"/>
              </a:rPr>
              <a:t>Общеразвивающие программы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06440" y="2168420"/>
            <a:ext cx="357987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ru-RU" sz="1600" dirty="0">
                <a:latin typeface="+mj-lt"/>
                <a:ea typeface="+mj-ea"/>
                <a:cs typeface="+mj-cs"/>
                <a:sym typeface="Helvetica Neue Medium"/>
              </a:rPr>
              <a:t>Предпрофессиональные программы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505188" y="2161118"/>
            <a:ext cx="1943100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ru-RU" sz="1600" dirty="0">
                <a:latin typeface="+mj-lt"/>
                <a:ea typeface="+mj-ea"/>
                <a:cs typeface="+mj-cs"/>
                <a:sym typeface="Helvetica Neue Medium"/>
              </a:rPr>
              <a:t>Первая профессия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321134" y="1581980"/>
            <a:ext cx="7472091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ru-RU" sz="2000" b="1" dirty="0">
                <a:latin typeface="+mj-lt"/>
                <a:ea typeface="+mj-ea"/>
                <a:cs typeface="+mj-cs"/>
                <a:sym typeface="Helvetica Neue Medium"/>
              </a:rPr>
              <a:t>Экосистема опережающей профессиональной подготовки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7764" y="5647268"/>
            <a:ext cx="10830523" cy="738664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/>
            <a:r>
              <a:rPr lang="ru-RU" sz="16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Helvetica Neue Medium"/>
              </a:rPr>
              <a:t>Сетевое взаимодействие с партнерами:</a:t>
            </a:r>
            <a:r>
              <a:rPr lang="ru-RU" sz="1600" dirty="0">
                <a:solidFill>
                  <a:schemeClr val="bg1"/>
                </a:solidFill>
              </a:rPr>
              <a:t> профессиональными образовательными организациями, общеобразовательными организациями, бизнес - партнерами, сообществами работодателей, общественно -профессиональными сообществами, некоммерческими организациями</a:t>
            </a:r>
            <a:endParaRPr lang="ru-RU" sz="1600" dirty="0">
              <a:solidFill>
                <a:schemeClr val="bg1"/>
              </a:solidFill>
              <a:latin typeface="+mj-lt"/>
              <a:ea typeface="+mj-ea"/>
              <a:cs typeface="+mj-cs"/>
              <a:sym typeface="Helvetica Neue Medium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445790" y="1977847"/>
            <a:ext cx="11129371" cy="7246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03237" y="6608323"/>
            <a:ext cx="11071924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1575161" y="1942667"/>
            <a:ext cx="0" cy="466565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64660" y="2057527"/>
            <a:ext cx="26231" cy="452542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Прямоугольник 46"/>
          <p:cNvSpPr/>
          <p:nvPr/>
        </p:nvSpPr>
        <p:spPr>
          <a:xfrm>
            <a:off x="2371156" y="2570444"/>
            <a:ext cx="7610091" cy="246221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ru-RU" sz="16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rPr>
              <a:t>Цифровая платформа- набор информационных систем, сервисов и баз данных </a:t>
            </a:r>
          </a:p>
        </p:txBody>
      </p:sp>
    </p:spTree>
    <p:extLst>
      <p:ext uri="{BB962C8B-B14F-4D97-AF65-F5344CB8AC3E}">
        <p14:creationId xmlns:p14="http://schemas.microsoft.com/office/powerpoint/2010/main" val="259293704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82;p4">
            <a:extLst>
              <a:ext uri="{FF2B5EF4-FFF2-40B4-BE49-F238E27FC236}">
                <a16:creationId xmlns:a16="http://schemas.microsoft.com/office/drawing/2014/main" id="{E5D77993-A19E-D74D-B6F9-BB86C756D2D6}"/>
              </a:ext>
            </a:extLst>
          </p:cNvPr>
          <p:cNvSpPr txBox="1"/>
          <p:nvPr/>
        </p:nvSpPr>
        <p:spPr>
          <a:xfrm>
            <a:off x="688745" y="235607"/>
            <a:ext cx="9336404" cy="10546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13" tIns="65013" rIns="65013" bIns="65013">
            <a:spAutoFit/>
          </a:bodyPr>
          <a:lstStyle>
            <a:lvl1pPr defTabSz="825500">
              <a:defRPr sz="8400" b="1">
                <a:solidFill>
                  <a:srgbClr val="567189"/>
                </a:solidFill>
              </a:defRPr>
            </a:lvl1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Востребованность </a:t>
            </a:r>
            <a:r>
              <a:rPr lang="ru-RU" sz="3600" dirty="0">
                <a:solidFill>
                  <a:schemeClr val="tx1"/>
                </a:solidFill>
              </a:rPr>
              <a:t>профессий 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(</a:t>
            </a:r>
            <a:r>
              <a:rPr lang="ru-RU" sz="2400" dirty="0" smtClean="0">
                <a:solidFill>
                  <a:schemeClr val="tx1"/>
                </a:solidFill>
              </a:rPr>
              <a:t>по </a:t>
            </a:r>
            <a:r>
              <a:rPr lang="ru-RU" sz="2400" dirty="0">
                <a:solidFill>
                  <a:schemeClr val="tx1"/>
                </a:solidFill>
              </a:rPr>
              <a:t>числу </a:t>
            </a:r>
            <a:r>
              <a:rPr lang="ru-RU" sz="2400" dirty="0" smtClean="0">
                <a:solidFill>
                  <a:schemeClr val="tx1"/>
                </a:solidFill>
              </a:rPr>
              <a:t>вакансий)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122" y="1466544"/>
            <a:ext cx="51916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Потребность рынка труда</a:t>
            </a:r>
          </a:p>
          <a:p>
            <a:pPr algn="just"/>
            <a:r>
              <a:rPr lang="ru-RU" sz="2200" dirty="0"/>
              <a:t>1</a:t>
            </a:r>
            <a:r>
              <a:rPr lang="ru-RU" sz="2400" b="1" dirty="0"/>
              <a:t>.Продавцы, повара, официанты</a:t>
            </a:r>
          </a:p>
          <a:p>
            <a:pPr algn="just"/>
            <a:r>
              <a:rPr lang="ru-RU" sz="2400" b="1" dirty="0"/>
              <a:t>2.Рабочие кадры</a:t>
            </a:r>
          </a:p>
          <a:p>
            <a:pPr algn="just"/>
            <a:r>
              <a:rPr lang="ru-RU" sz="2400" b="1" dirty="0"/>
              <a:t>3.Менеджеры</a:t>
            </a:r>
          </a:p>
          <a:p>
            <a:pPr algn="just"/>
            <a:r>
              <a:rPr lang="ru-RU" sz="2400" b="1" dirty="0"/>
              <a:t>4.Водители, машинисты</a:t>
            </a:r>
          </a:p>
          <a:p>
            <a:pPr algn="just"/>
            <a:r>
              <a:rPr lang="ru-RU" sz="2400" b="1" dirty="0"/>
              <a:t>5.Инженеры</a:t>
            </a:r>
          </a:p>
          <a:p>
            <a:pPr algn="just"/>
            <a:r>
              <a:rPr lang="ru-RU" sz="2400" b="1" dirty="0"/>
              <a:t>6.Административный персонал</a:t>
            </a:r>
          </a:p>
          <a:p>
            <a:pPr algn="just"/>
            <a:r>
              <a:rPr lang="ru-RU" sz="2400" b="1" dirty="0"/>
              <a:t>7.Бухгалтеры</a:t>
            </a:r>
          </a:p>
          <a:p>
            <a:pPr algn="just"/>
            <a:r>
              <a:rPr lang="ru-RU" sz="2400" b="1" dirty="0"/>
              <a:t>8.Программисты</a:t>
            </a:r>
          </a:p>
          <a:p>
            <a:pPr algn="just"/>
            <a:r>
              <a:rPr lang="ru-RU" sz="2400" b="1" dirty="0"/>
              <a:t>9.Врачи</a:t>
            </a:r>
          </a:p>
          <a:p>
            <a:pPr algn="just"/>
            <a:r>
              <a:rPr lang="ru-RU" sz="2400" b="1" dirty="0"/>
              <a:t>10.Педагоги</a:t>
            </a:r>
          </a:p>
          <a:p>
            <a:pPr algn="just"/>
            <a:r>
              <a:rPr lang="ru-RU" sz="2400" b="1" dirty="0"/>
              <a:t>11. Аналитики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5618" y="6067423"/>
            <a:ext cx="11414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Продавцы, повара, официанты, менеджеры, инженеры, программисты, аналитики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B13B115-C958-4762-BFF6-C019707EE81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76825" y="1389980"/>
          <a:ext cx="6791325" cy="4677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72733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82;p4">
            <a:extLst>
              <a:ext uri="{FF2B5EF4-FFF2-40B4-BE49-F238E27FC236}">
                <a16:creationId xmlns:a16="http://schemas.microsoft.com/office/drawing/2014/main" id="{E5D77993-A19E-D74D-B6F9-BB86C756D2D6}"/>
              </a:ext>
            </a:extLst>
          </p:cNvPr>
          <p:cNvSpPr txBox="1"/>
          <p:nvPr/>
        </p:nvSpPr>
        <p:spPr>
          <a:xfrm>
            <a:off x="1363306" y="418417"/>
            <a:ext cx="7496022" cy="9007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13" tIns="65013" rIns="65013" bIns="65013">
            <a:spAutoFit/>
          </a:bodyPr>
          <a:lstStyle>
            <a:lvl1pPr defTabSz="825500">
              <a:defRPr sz="8400" b="1">
                <a:solidFill>
                  <a:srgbClr val="567189"/>
                </a:solidFill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</a:rPr>
              <a:t>Охват обучающихся профориентацией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</a:rPr>
              <a:t>              (в процентах) </a:t>
            </a:r>
            <a:endParaRPr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528483"/>
              </p:ext>
            </p:extLst>
          </p:nvPr>
        </p:nvGraphicFramePr>
        <p:xfrm>
          <a:off x="594360" y="1408176"/>
          <a:ext cx="11018520" cy="514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323974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82;p4">
            <a:extLst>
              <a:ext uri="{FF2B5EF4-FFF2-40B4-BE49-F238E27FC236}">
                <a16:creationId xmlns:a16="http://schemas.microsoft.com/office/drawing/2014/main" id="{E5D77993-A19E-D74D-B6F9-BB86C756D2D6}"/>
              </a:ext>
            </a:extLst>
          </p:cNvPr>
          <p:cNvSpPr txBox="1"/>
          <p:nvPr/>
        </p:nvSpPr>
        <p:spPr>
          <a:xfrm>
            <a:off x="655940" y="227199"/>
            <a:ext cx="8565698" cy="11161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13" tIns="65013" rIns="65013" bIns="65013">
            <a:spAutoFit/>
          </a:bodyPr>
          <a:lstStyle>
            <a:lvl1pPr defTabSz="825500">
              <a:defRPr sz="8400" b="1">
                <a:solidFill>
                  <a:srgbClr val="567189"/>
                </a:solidFill>
              </a:defRPr>
            </a:lvl1pPr>
          </a:lstStyle>
          <a:p>
            <a:pPr algn="ctr"/>
            <a:r>
              <a:rPr lang="ru-RU" sz="3200" dirty="0">
                <a:solidFill>
                  <a:schemeClr val="tx1"/>
                </a:solidFill>
              </a:rPr>
              <a:t>Среднее профессиональное образование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</a:rPr>
              <a:t> Санкт-Петербурга </a:t>
            </a:r>
            <a:endParaRPr sz="3200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/>
        </p:nvGraphicFramePr>
        <p:xfrm>
          <a:off x="6167887" y="1631871"/>
          <a:ext cx="5443268" cy="4720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1520" y="1182945"/>
            <a:ext cx="535974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sz="2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/>
              <a:t>Профессиональные образовательные организации                                – 114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/>
              <a:t>Студенты                                       – 113954 чел.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/>
              <a:t>Очная форма обучения            – 99732 чел.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/>
              <a:t>Бюджетное финансирование – 81324 чел.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b="1" dirty="0"/>
          </a:p>
          <a:p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/>
              <a:t>Трудоустройство выпускников</a:t>
            </a:r>
          </a:p>
        </p:txBody>
      </p:sp>
      <p:graphicFrame>
        <p:nvGraphicFramePr>
          <p:cNvPr id="5" name="Объект 21">
            <a:extLst>
              <a:ext uri="{FF2B5EF4-FFF2-40B4-BE49-F238E27FC236}">
                <a16:creationId xmlns:a16="http://schemas.microsoft.com/office/drawing/2014/main" id="{5823C359-FE0C-43CF-AE85-91D80FAD9FF4}"/>
              </a:ext>
            </a:extLst>
          </p:cNvPr>
          <p:cNvGraphicFramePr>
            <a:graphicFrameLocks/>
          </p:cNvGraphicFramePr>
          <p:nvPr/>
        </p:nvGraphicFramePr>
        <p:xfrm>
          <a:off x="273456" y="3613683"/>
          <a:ext cx="5527808" cy="289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38683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2;p4">
            <a:extLst>
              <a:ext uri="{FF2B5EF4-FFF2-40B4-BE49-F238E27FC236}">
                <a16:creationId xmlns:a16="http://schemas.microsoft.com/office/drawing/2014/main" id="{964304D6-C72F-F140-B778-688AD0AE6155}"/>
              </a:ext>
            </a:extLst>
          </p:cNvPr>
          <p:cNvSpPr txBox="1"/>
          <p:nvPr/>
        </p:nvSpPr>
        <p:spPr>
          <a:xfrm>
            <a:off x="200556" y="213625"/>
            <a:ext cx="8647439" cy="6237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13" tIns="65013" rIns="65013" bIns="65013">
            <a:spAutoFit/>
          </a:bodyPr>
          <a:lstStyle>
            <a:lvl1pPr defTabSz="825500">
              <a:defRPr sz="8400" b="1">
                <a:solidFill>
                  <a:srgbClr val="567189"/>
                </a:solidFill>
              </a:defRPr>
            </a:lvl1pPr>
          </a:lstStyle>
          <a:p>
            <a:pPr algn="ctr"/>
            <a:r>
              <a:rPr lang="ru-RU" sz="3200" dirty="0">
                <a:solidFill>
                  <a:schemeClr val="tx1"/>
                </a:solidFill>
              </a:rPr>
              <a:t>С</a:t>
            </a:r>
            <a:r>
              <a:rPr lang="ru-RU" sz="3200" dirty="0" smtClean="0">
                <a:solidFill>
                  <a:schemeClr val="tx1"/>
                </a:solidFill>
              </a:rPr>
              <a:t>истема </a:t>
            </a:r>
            <a:r>
              <a:rPr lang="ru-RU" sz="3200" dirty="0">
                <a:solidFill>
                  <a:schemeClr val="tx1"/>
                </a:solidFill>
              </a:rPr>
              <a:t>наставничества </a:t>
            </a:r>
            <a:r>
              <a:rPr lang="ru-RU" sz="3200" dirty="0" smtClean="0">
                <a:solidFill>
                  <a:schemeClr val="tx1"/>
                </a:solidFill>
              </a:rPr>
              <a:t> ОСК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19"/>
          <p:cNvSpPr txBox="1">
            <a:spLocks/>
          </p:cNvSpPr>
          <p:nvPr/>
        </p:nvSpPr>
        <p:spPr>
          <a:xfrm>
            <a:off x="950633" y="1339153"/>
            <a:ext cx="10104120" cy="406908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15000"/>
                  <a:lumOff val="8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63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ru-RU" sz="1600" b="1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ru-RU" sz="1600" b="1" i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ct val="50000"/>
              </a:spcBef>
              <a:buNone/>
              <a:defRPr/>
            </a:pPr>
            <a:r>
              <a:rPr lang="ru-RU" sz="1600" b="1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КН</a:t>
            </a:r>
            <a:endParaRPr lang="en-US" sz="1600" b="1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4807824" y="2720756"/>
            <a:ext cx="2752644" cy="1501399"/>
          </a:xfrm>
          <a:custGeom>
            <a:avLst/>
            <a:gdLst>
              <a:gd name="G0" fmla="+- 3013 0 0"/>
              <a:gd name="G1" fmla="+- 21600 0 3013"/>
              <a:gd name="G2" fmla="+- 21600 0 301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13" y="10800"/>
                </a:moveTo>
                <a:cubicBezTo>
                  <a:pt x="3013" y="15101"/>
                  <a:pt x="6499" y="18587"/>
                  <a:pt x="10800" y="18587"/>
                </a:cubicBezTo>
                <a:cubicBezTo>
                  <a:pt x="15101" y="18587"/>
                  <a:pt x="18587" y="15101"/>
                  <a:pt x="18587" y="10800"/>
                </a:cubicBezTo>
                <a:cubicBezTo>
                  <a:pt x="18587" y="6499"/>
                  <a:pt x="15101" y="3013"/>
                  <a:pt x="10800" y="3013"/>
                </a:cubicBezTo>
                <a:cubicBezTo>
                  <a:pt x="6499" y="3013"/>
                  <a:pt x="3013" y="6499"/>
                  <a:pt x="3013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defTabSz="413866">
              <a:defRPr/>
            </a:pPr>
            <a:endParaRPr lang="ru-RU" sz="822" kern="0">
              <a:solidFill>
                <a:sysClr val="windowText" lastClr="000000"/>
              </a:solidFill>
            </a:endParaRPr>
          </a:p>
        </p:txBody>
      </p:sp>
      <p:pic>
        <p:nvPicPr>
          <p:cNvPr id="6" name="Picture 2" descr="D:\РИСУНКИ\компы_люди_вектор\Рисунок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4111" y="3277495"/>
            <a:ext cx="397879" cy="389608"/>
          </a:xfrm>
          <a:prstGeom prst="rect">
            <a:avLst/>
          </a:prstGeom>
          <a:noFill/>
        </p:spPr>
      </p:pic>
      <p:pic>
        <p:nvPicPr>
          <p:cNvPr id="7" name="Рисунок 6" descr="http://xn--80abucjiibhv9a.xn--p1ai/media/events/icons/41d516a43e96698891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044" y="2957536"/>
            <a:ext cx="432612" cy="36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xn--80abucjiibhv9a.xn--p1ai/media/events/icons/41d5194f1d4d7f2c700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255" y="3700246"/>
            <a:ext cx="436506" cy="382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xn--80abucjiibhv9a.xn--p1ai/media/events/icons/41d514b00094e1828b59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674" y="3303985"/>
            <a:ext cx="405458" cy="3867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вал 11"/>
          <p:cNvSpPr/>
          <p:nvPr/>
        </p:nvSpPr>
        <p:spPr>
          <a:xfrm>
            <a:off x="6450765" y="2631822"/>
            <a:ext cx="1152995" cy="54254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Наставник - инструктор</a:t>
            </a:r>
          </a:p>
        </p:txBody>
      </p:sp>
      <p:sp>
        <p:nvSpPr>
          <p:cNvPr id="13" name="Овал 12"/>
          <p:cNvSpPr/>
          <p:nvPr/>
        </p:nvSpPr>
        <p:spPr>
          <a:xfrm>
            <a:off x="5055277" y="2663072"/>
            <a:ext cx="1122616" cy="4205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Наставник</a:t>
            </a:r>
          </a:p>
        </p:txBody>
      </p:sp>
      <p:sp>
        <p:nvSpPr>
          <p:cNvPr id="17" name="Овал 16"/>
          <p:cNvSpPr/>
          <p:nvPr/>
        </p:nvSpPr>
        <p:spPr>
          <a:xfrm>
            <a:off x="4369134" y="3579308"/>
            <a:ext cx="1160121" cy="5359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Наставник - ментор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266217"/>
              </p:ext>
            </p:extLst>
          </p:nvPr>
        </p:nvGraphicFramePr>
        <p:xfrm>
          <a:off x="4762798" y="914572"/>
          <a:ext cx="2449327" cy="914400"/>
        </p:xfrm>
        <a:graphic>
          <a:graphicData uri="http://schemas.openxmlformats.org/drawingml/2006/table">
            <a:tbl>
              <a:tblPr/>
              <a:tblGrid>
                <a:gridCol w="2449327">
                  <a:extLst>
                    <a:ext uri="{9D8B030D-6E8A-4147-A177-3AD203B41FA5}">
                      <a16:colId xmlns:a16="http://schemas.microsoft.com/office/drawing/2014/main" val="4113138176"/>
                    </a:ext>
                  </a:extLst>
                </a:gridCol>
              </a:tblGrid>
              <a:tr h="872333">
                <a:tc>
                  <a:txBody>
                    <a:bodyPr/>
                    <a:lstStyle/>
                    <a:p>
                      <a:endParaRPr lang="ru-RU" sz="900" dirty="0"/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accent5"/>
                          </a:solidFill>
                        </a:rPr>
                        <a:t>Цели системы наставничества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b="1" dirty="0"/>
                        <a:t>Основные задачи системы наставничества</a:t>
                      </a:r>
                    </a:p>
                  </a:txBody>
                  <a:tcPr marL="45720" marR="45720" marT="22860" marB="228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033121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514393"/>
              </p:ext>
            </p:extLst>
          </p:nvPr>
        </p:nvGraphicFramePr>
        <p:xfrm>
          <a:off x="3476271" y="4271897"/>
          <a:ext cx="5382883" cy="809570"/>
        </p:xfrm>
        <a:graphic>
          <a:graphicData uri="http://schemas.openxmlformats.org/drawingml/2006/table">
            <a:tbl>
              <a:tblPr/>
              <a:tblGrid>
                <a:gridCol w="5382883">
                  <a:extLst>
                    <a:ext uri="{9D8B030D-6E8A-4147-A177-3AD203B41FA5}">
                      <a16:colId xmlns:a16="http://schemas.microsoft.com/office/drawing/2014/main" val="3510468279"/>
                    </a:ext>
                  </a:extLst>
                </a:gridCol>
              </a:tblGrid>
              <a:tr h="809570">
                <a:tc>
                  <a:txBody>
                    <a:bodyPr/>
                    <a:lstStyle/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Развитие </a:t>
                      </a:r>
                      <a:r>
                        <a:rPr kumimoji="0" lang="ru-RU" sz="1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системы </a:t>
                      </a: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наставничества:</a:t>
                      </a:r>
                    </a:p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 </a:t>
                      </a:r>
                      <a:r>
                        <a:rPr kumimoji="0" lang="ru-RU" sz="1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Выдвижение </a:t>
                      </a:r>
                      <a:r>
                        <a:rPr kumimoji="0" lang="ru-RU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и отбор </a:t>
                      </a:r>
                      <a:r>
                        <a:rPr kumimoji="0" lang="ru-RU" sz="1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наставников; Оценка эффективности наставничества; Выдвижение </a:t>
                      </a:r>
                      <a:r>
                        <a:rPr kumimoji="0" lang="ru-RU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на награждение </a:t>
                      </a:r>
                      <a:r>
                        <a:rPr kumimoji="0" lang="ru-RU" sz="1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наставников;</a:t>
                      </a:r>
                      <a:r>
                        <a:rPr kumimoji="0" lang="ru-RU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 </a:t>
                      </a:r>
                      <a:r>
                        <a:rPr kumimoji="0" lang="ru-RU" sz="1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Выдвижение </a:t>
                      </a:r>
                      <a:r>
                        <a:rPr kumimoji="0" lang="ru-RU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наставников в кадровый </a:t>
                      </a:r>
                      <a:r>
                        <a:rPr kumimoji="0" lang="ru-RU" sz="1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резерв;</a:t>
                      </a:r>
                      <a:r>
                        <a:rPr kumimoji="0" lang="ru-RU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 </a:t>
                      </a:r>
                      <a:r>
                        <a:rPr kumimoji="0" lang="ru-RU" sz="1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Конкурс </a:t>
                      </a:r>
                      <a:r>
                        <a:rPr kumimoji="0" lang="ru-RU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на лучшего </a:t>
                      </a:r>
                      <a:r>
                        <a:rPr kumimoji="0" lang="ru-RU" sz="1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наставника.     </a:t>
                      </a:r>
                      <a:r>
                        <a:rPr kumimoji="0" lang="ru-RU" sz="1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   </a:t>
                      </a:r>
                      <a:endParaRPr kumimoji="0" lang="ru-RU" sz="12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 Medium"/>
                      </a:endParaRPr>
                    </a:p>
                  </a:txBody>
                  <a:tcPr marL="45720" marR="45720" marT="22860" marB="228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40753"/>
                  </a:ext>
                </a:extLst>
              </a:tr>
            </a:tbl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7700063" y="3520573"/>
            <a:ext cx="1443937" cy="43827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2" dirty="0"/>
              <a:t>&lt;</a:t>
            </a:r>
            <a:r>
              <a:rPr lang="ru-RU" sz="1000" b="1" dirty="0">
                <a:solidFill>
                  <a:schemeClr val="tx1"/>
                </a:solidFill>
              </a:rPr>
              <a:t>Работники, впервые назначенные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29391" y="2101823"/>
            <a:ext cx="1501621" cy="426393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&lt;</a:t>
            </a:r>
            <a:r>
              <a:rPr lang="ru-RU" sz="1000" b="1" dirty="0">
                <a:solidFill>
                  <a:schemeClr val="tx1"/>
                </a:solidFill>
              </a:rPr>
              <a:t>Ученики производственного обучения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707897" y="2626269"/>
            <a:ext cx="1436103" cy="365687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2" dirty="0"/>
              <a:t>&lt;</a:t>
            </a:r>
            <a:r>
              <a:rPr lang="ru-RU" sz="1000" b="1" dirty="0">
                <a:solidFill>
                  <a:schemeClr val="tx1"/>
                </a:solidFill>
              </a:rPr>
              <a:t>Студенты 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177377"/>
              </p:ext>
            </p:extLst>
          </p:nvPr>
        </p:nvGraphicFramePr>
        <p:xfrm>
          <a:off x="9432354" y="2037825"/>
          <a:ext cx="2506604" cy="820633"/>
        </p:xfrm>
        <a:graphic>
          <a:graphicData uri="http://schemas.openxmlformats.org/drawingml/2006/table">
            <a:tbl>
              <a:tblPr/>
              <a:tblGrid>
                <a:gridCol w="2506604">
                  <a:extLst>
                    <a:ext uri="{9D8B030D-6E8A-4147-A177-3AD203B41FA5}">
                      <a16:colId xmlns:a16="http://schemas.microsoft.com/office/drawing/2014/main" val="3963285280"/>
                    </a:ext>
                  </a:extLst>
                </a:gridCol>
              </a:tblGrid>
              <a:tr h="8206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a typeface="Times New Roman" panose="02020603050405020304" pitchFamily="18" charset="0"/>
                        </a:rPr>
                        <a:t>Повышение</a:t>
                      </a:r>
                      <a:r>
                        <a:rPr lang="ru-RU" sz="1200" baseline="0" dirty="0">
                          <a:ea typeface="Times New Roman" panose="02020603050405020304" pitchFamily="18" charset="0"/>
                        </a:rPr>
                        <a:t> профессионального уровня наставляемого за счет передачи ему наставником опыта и знаний, важных для Общества</a:t>
                      </a:r>
                      <a:r>
                        <a:rPr lang="ru-RU" sz="1200" dirty="0">
                          <a:ea typeface="Times New Roman" panose="02020603050405020304" pitchFamily="18" charset="0"/>
                        </a:rPr>
                        <a:t> </a:t>
                      </a:r>
                      <a:endParaRPr lang="ru-RU" sz="900" dirty="0"/>
                    </a:p>
                  </a:txBody>
                  <a:tcPr marL="45720" marR="45720" marT="22860" marB="228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22248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67785"/>
              </p:ext>
            </p:extLst>
          </p:nvPr>
        </p:nvGraphicFramePr>
        <p:xfrm>
          <a:off x="9447592" y="3719260"/>
          <a:ext cx="2476128" cy="1013259"/>
        </p:xfrm>
        <a:graphic>
          <a:graphicData uri="http://schemas.openxmlformats.org/drawingml/2006/table">
            <a:tbl>
              <a:tblPr/>
              <a:tblGrid>
                <a:gridCol w="2476128">
                  <a:extLst>
                    <a:ext uri="{9D8B030D-6E8A-4147-A177-3AD203B41FA5}">
                      <a16:colId xmlns:a16="http://schemas.microsoft.com/office/drawing/2014/main" val="582939100"/>
                    </a:ext>
                  </a:extLst>
                </a:gridCol>
              </a:tblGrid>
              <a:tr h="10132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lang="ru-RU" sz="1200" baseline="0" dirty="0">
                          <a:cs typeface="Times New Roman" panose="02020603050405020304" pitchFamily="18" charset="0"/>
                        </a:rPr>
                        <a:t> преемственности корпоративных ценностей и корпоративной культуры и формирование лояльности к Обществу</a:t>
                      </a:r>
                      <a:endParaRPr lang="ru-RU" sz="900" dirty="0"/>
                    </a:p>
                  </a:txBody>
                  <a:tcPr marL="45720" marR="45720" marT="22860" marB="228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314368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09383"/>
              </p:ext>
            </p:extLst>
          </p:nvPr>
        </p:nvGraphicFramePr>
        <p:xfrm>
          <a:off x="313278" y="3657444"/>
          <a:ext cx="2429618" cy="1020876"/>
        </p:xfrm>
        <a:graphic>
          <a:graphicData uri="http://schemas.openxmlformats.org/drawingml/2006/table">
            <a:tbl>
              <a:tblPr/>
              <a:tblGrid>
                <a:gridCol w="2429618">
                  <a:extLst>
                    <a:ext uri="{9D8B030D-6E8A-4147-A177-3AD203B41FA5}">
                      <a16:colId xmlns:a16="http://schemas.microsoft.com/office/drawing/2014/main" val="4252993553"/>
                    </a:ext>
                  </a:extLst>
                </a:gridCol>
              </a:tblGrid>
              <a:tr h="1020876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cs typeface="Times New Roman" panose="02020603050405020304" pitchFamily="18" charset="0"/>
                        </a:rPr>
                        <a:t> Формирование профессиональных знаний, навыков и умений у наставляемых, необходимых для выполнения должностных обязанностей</a:t>
                      </a:r>
                      <a:endParaRPr lang="ru-RU" sz="900" dirty="0"/>
                    </a:p>
                  </a:txBody>
                  <a:tcPr marL="45720" marR="45720" marT="22860" marB="228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450587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725759"/>
              </p:ext>
            </p:extLst>
          </p:nvPr>
        </p:nvGraphicFramePr>
        <p:xfrm>
          <a:off x="313278" y="2078920"/>
          <a:ext cx="2479465" cy="727998"/>
        </p:xfrm>
        <a:graphic>
          <a:graphicData uri="http://schemas.openxmlformats.org/drawingml/2006/table">
            <a:tbl>
              <a:tblPr/>
              <a:tblGrid>
                <a:gridCol w="2479465">
                  <a:extLst>
                    <a:ext uri="{9D8B030D-6E8A-4147-A177-3AD203B41FA5}">
                      <a16:colId xmlns:a16="http://schemas.microsoft.com/office/drawing/2014/main" val="1735187168"/>
                    </a:ext>
                  </a:extLst>
                </a:gridCol>
              </a:tblGrid>
              <a:tr h="727998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cs typeface="Times New Roman" panose="02020603050405020304" pitchFamily="18" charset="0"/>
                        </a:rPr>
                        <a:t> Адаптация наставляемого к условиям осуществления трудовой деятельности на рабочем месте</a:t>
                      </a:r>
                      <a:endParaRPr lang="ru-RU" sz="900" dirty="0"/>
                    </a:p>
                  </a:txBody>
                  <a:tcPr marL="45720" marR="45720" marT="22860" marB="228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255573"/>
                  </a:ext>
                </a:extLst>
              </a:tr>
            </a:tbl>
          </a:graphicData>
        </a:graphic>
      </p:graphicFrame>
      <p:sp>
        <p:nvSpPr>
          <p:cNvPr id="28" name="Скругленный прямоугольник 27"/>
          <p:cNvSpPr/>
          <p:nvPr/>
        </p:nvSpPr>
        <p:spPr>
          <a:xfrm>
            <a:off x="4090734" y="2321415"/>
            <a:ext cx="1344128" cy="369528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Руководители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615558" y="2779010"/>
            <a:ext cx="1181917" cy="326375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&lt;</a:t>
            </a:r>
            <a:r>
              <a:rPr lang="ru-RU" sz="1000" b="1" dirty="0">
                <a:solidFill>
                  <a:schemeClr val="tx1"/>
                </a:solidFill>
              </a:rPr>
              <a:t>Специалисты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27414" y="3181979"/>
            <a:ext cx="1087374" cy="342552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&lt;</a:t>
            </a:r>
            <a:r>
              <a:rPr lang="ru-RU" sz="1000" b="1" dirty="0">
                <a:solidFill>
                  <a:schemeClr val="tx1"/>
                </a:solidFill>
              </a:rPr>
              <a:t>Служащие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00063" y="3067129"/>
            <a:ext cx="1443937" cy="37998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Практиканты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391453" y="3049557"/>
            <a:ext cx="1539392" cy="49139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&lt;</a:t>
            </a:r>
            <a:r>
              <a:rPr lang="ru-RU" sz="1000" b="1" dirty="0">
                <a:solidFill>
                  <a:schemeClr val="tx1"/>
                </a:solidFill>
              </a:rPr>
              <a:t>Работники, получающие смежную профессию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40195" y="3714472"/>
            <a:ext cx="1292525" cy="428135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&lt;</a:t>
            </a:r>
            <a:r>
              <a:rPr lang="ru-RU" sz="1000" b="1" dirty="0">
                <a:solidFill>
                  <a:schemeClr val="tx1"/>
                </a:solidFill>
              </a:rPr>
              <a:t>Работники –кадровый резерв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948226"/>
              </p:ext>
            </p:extLst>
          </p:nvPr>
        </p:nvGraphicFramePr>
        <p:xfrm>
          <a:off x="8024545" y="995336"/>
          <a:ext cx="2034371" cy="627088"/>
        </p:xfrm>
        <a:graphic>
          <a:graphicData uri="http://schemas.openxmlformats.org/drawingml/2006/table">
            <a:tbl>
              <a:tblPr/>
              <a:tblGrid>
                <a:gridCol w="2034371">
                  <a:extLst>
                    <a:ext uri="{9D8B030D-6E8A-4147-A177-3AD203B41FA5}">
                      <a16:colId xmlns:a16="http://schemas.microsoft.com/office/drawing/2014/main" val="3510468279"/>
                    </a:ext>
                  </a:extLst>
                </a:gridCol>
              </a:tblGrid>
              <a:tr h="627088">
                <a:tc>
                  <a:txBody>
                    <a:bodyPr/>
                    <a:lstStyle/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sym typeface="Helvetica Neue Medium"/>
                        </a:rPr>
                        <a:t>Раскрытие потенциала работников для обеспечения эффективности и развития</a:t>
                      </a:r>
                      <a:r>
                        <a:rPr lang="ru-RU" sz="1200" dirty="0" smtClean="0">
                          <a:solidFill>
                            <a:schemeClr val="accent5"/>
                          </a:solidFill>
                          <a:sym typeface="Helvetica Neue Medium"/>
                        </a:rPr>
                        <a:t>…</a:t>
                      </a:r>
                      <a:endParaRPr lang="ru-RU" sz="1200" dirty="0" smtClean="0"/>
                    </a:p>
                  </a:txBody>
                  <a:tcPr marL="45720" marR="45720" marT="22860" marB="228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40753"/>
                  </a:ext>
                </a:extLst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10840"/>
              </p:ext>
            </p:extLst>
          </p:nvPr>
        </p:nvGraphicFramePr>
        <p:xfrm>
          <a:off x="10128157" y="970705"/>
          <a:ext cx="1910705" cy="647714"/>
        </p:xfrm>
        <a:graphic>
          <a:graphicData uri="http://schemas.openxmlformats.org/drawingml/2006/table">
            <a:tbl>
              <a:tblPr/>
              <a:tblGrid>
                <a:gridCol w="1910705">
                  <a:extLst>
                    <a:ext uri="{9D8B030D-6E8A-4147-A177-3AD203B41FA5}">
                      <a16:colId xmlns:a16="http://schemas.microsoft.com/office/drawing/2014/main" val="3510468279"/>
                    </a:ext>
                  </a:extLst>
                </a:gridCol>
              </a:tblGrid>
              <a:tr h="647714">
                <a:tc>
                  <a:txBody>
                    <a:bodyPr/>
                    <a:lstStyle/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Трансляция корпоративной культуры, ценностей и миссии</a:t>
                      </a:r>
                    </a:p>
                  </a:txBody>
                  <a:tcPr marL="45720" marR="45720" marT="22860" marB="228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40753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04597"/>
              </p:ext>
            </p:extLst>
          </p:nvPr>
        </p:nvGraphicFramePr>
        <p:xfrm>
          <a:off x="200556" y="6228576"/>
          <a:ext cx="1086393" cy="411480"/>
        </p:xfrm>
        <a:graphic>
          <a:graphicData uri="http://schemas.openxmlformats.org/drawingml/2006/table">
            <a:tbl>
              <a:tblPr/>
              <a:tblGrid>
                <a:gridCol w="1086393">
                  <a:extLst>
                    <a:ext uri="{9D8B030D-6E8A-4147-A177-3AD203B41FA5}">
                      <a16:colId xmlns:a16="http://schemas.microsoft.com/office/drawing/2014/main" val="3510468279"/>
                    </a:ext>
                  </a:extLst>
                </a:gridCol>
              </a:tblGrid>
              <a:tr h="248366">
                <a:tc>
                  <a:txBody>
                    <a:bodyPr/>
                    <a:lstStyle/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Организация   - 8 </a:t>
                      </a:r>
                    </a:p>
                  </a:txBody>
                  <a:tcPr marL="45720" marR="45720" marT="22860" marB="228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40753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281938"/>
              </p:ext>
            </p:extLst>
          </p:nvPr>
        </p:nvGraphicFramePr>
        <p:xfrm>
          <a:off x="1336806" y="6237697"/>
          <a:ext cx="1130349" cy="411480"/>
        </p:xfrm>
        <a:graphic>
          <a:graphicData uri="http://schemas.openxmlformats.org/drawingml/2006/table">
            <a:tbl>
              <a:tblPr/>
              <a:tblGrid>
                <a:gridCol w="1130349">
                  <a:extLst>
                    <a:ext uri="{9D8B030D-6E8A-4147-A177-3AD203B41FA5}">
                      <a16:colId xmlns:a16="http://schemas.microsoft.com/office/drawing/2014/main" val="3510468279"/>
                    </a:ext>
                  </a:extLst>
                </a:gridCol>
              </a:tblGrid>
              <a:tr h="388188">
                <a:tc>
                  <a:txBody>
                    <a:bodyPr/>
                    <a:lstStyle/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Наставничество - 13</a:t>
                      </a:r>
                    </a:p>
                  </a:txBody>
                  <a:tcPr marL="45720" marR="45720" marT="22860" marB="228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40753"/>
                  </a:ext>
                </a:extLst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183265"/>
              </p:ext>
            </p:extLst>
          </p:nvPr>
        </p:nvGraphicFramePr>
        <p:xfrm>
          <a:off x="2536673" y="6215112"/>
          <a:ext cx="1669844" cy="434065"/>
        </p:xfrm>
        <a:graphic>
          <a:graphicData uri="http://schemas.openxmlformats.org/drawingml/2006/table">
            <a:tbl>
              <a:tblPr/>
              <a:tblGrid>
                <a:gridCol w="1669844">
                  <a:extLst>
                    <a:ext uri="{9D8B030D-6E8A-4147-A177-3AD203B41FA5}">
                      <a16:colId xmlns:a16="http://schemas.microsoft.com/office/drawing/2014/main" val="3510468279"/>
                    </a:ext>
                  </a:extLst>
                </a:gridCol>
              </a:tblGrid>
              <a:tr h="434065">
                <a:tc>
                  <a:txBody>
                    <a:bodyPr/>
                    <a:lstStyle/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Оценка эффективности - 6</a:t>
                      </a:r>
                    </a:p>
                  </a:txBody>
                  <a:tcPr marL="45720" marR="45720" marT="22860" marB="228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40753"/>
                  </a:ext>
                </a:extLst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051127"/>
              </p:ext>
            </p:extLst>
          </p:nvPr>
        </p:nvGraphicFramePr>
        <p:xfrm>
          <a:off x="200556" y="5256305"/>
          <a:ext cx="11740482" cy="326039"/>
        </p:xfrm>
        <a:graphic>
          <a:graphicData uri="http://schemas.openxmlformats.org/drawingml/2006/table">
            <a:tbl>
              <a:tblPr/>
              <a:tblGrid>
                <a:gridCol w="11740482">
                  <a:extLst>
                    <a:ext uri="{9D8B030D-6E8A-4147-A177-3AD203B41FA5}">
                      <a16:colId xmlns:a16="http://schemas.microsoft.com/office/drawing/2014/main" val="3510468279"/>
                    </a:ext>
                  </a:extLst>
                </a:gridCol>
              </a:tblGrid>
              <a:tr h="326039">
                <a:tc>
                  <a:txBody>
                    <a:bodyPr/>
                    <a:lstStyle/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  </a:t>
                      </a: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Оценка эффективности системы наставничества</a:t>
                      </a:r>
                      <a:endParaRPr kumimoji="0" lang="ru-RU" sz="12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 Medium"/>
                      </a:endParaRPr>
                    </a:p>
                  </a:txBody>
                  <a:tcPr marL="45720" marR="45720" marT="22860" marB="228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40753"/>
                  </a:ext>
                </a:extLst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917890"/>
              </p:ext>
            </p:extLst>
          </p:nvPr>
        </p:nvGraphicFramePr>
        <p:xfrm>
          <a:off x="183238" y="5779700"/>
          <a:ext cx="4003374" cy="326848"/>
        </p:xfrm>
        <a:graphic>
          <a:graphicData uri="http://schemas.openxmlformats.org/drawingml/2006/table">
            <a:tbl>
              <a:tblPr/>
              <a:tblGrid>
                <a:gridCol w="4003374">
                  <a:extLst>
                    <a:ext uri="{9D8B030D-6E8A-4147-A177-3AD203B41FA5}">
                      <a16:colId xmlns:a16="http://schemas.microsoft.com/office/drawing/2014/main" val="3510468279"/>
                    </a:ext>
                  </a:extLst>
                </a:gridCol>
              </a:tblGrid>
              <a:tr h="326848">
                <a:tc>
                  <a:txBody>
                    <a:bodyPr/>
                    <a:lstStyle/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Распределение  ответственности</a:t>
                      </a:r>
                    </a:p>
                  </a:txBody>
                  <a:tcPr marL="45720" marR="45720" marT="22860" marB="228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40753"/>
                  </a:ext>
                </a:extLst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379301"/>
              </p:ext>
            </p:extLst>
          </p:nvPr>
        </p:nvGraphicFramePr>
        <p:xfrm>
          <a:off x="6412744" y="5779699"/>
          <a:ext cx="5510976" cy="302739"/>
        </p:xfrm>
        <a:graphic>
          <a:graphicData uri="http://schemas.openxmlformats.org/drawingml/2006/table">
            <a:tbl>
              <a:tblPr/>
              <a:tblGrid>
                <a:gridCol w="5510976">
                  <a:extLst>
                    <a:ext uri="{9D8B030D-6E8A-4147-A177-3AD203B41FA5}">
                      <a16:colId xmlns:a16="http://schemas.microsoft.com/office/drawing/2014/main" val="3510468279"/>
                    </a:ext>
                  </a:extLst>
                </a:gridCol>
              </a:tblGrid>
              <a:tr h="302739">
                <a:tc>
                  <a:txBody>
                    <a:bodyPr/>
                    <a:lstStyle/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Организация процесса наставничества</a:t>
                      </a:r>
                    </a:p>
                  </a:txBody>
                  <a:tcPr marL="45720" marR="45720" marT="22860" marB="228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40753"/>
                  </a:ext>
                </a:extLst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838152"/>
              </p:ext>
            </p:extLst>
          </p:nvPr>
        </p:nvGraphicFramePr>
        <p:xfrm>
          <a:off x="6426679" y="6203544"/>
          <a:ext cx="1642293" cy="457202"/>
        </p:xfrm>
        <a:graphic>
          <a:graphicData uri="http://schemas.openxmlformats.org/drawingml/2006/table">
            <a:tbl>
              <a:tblPr/>
              <a:tblGrid>
                <a:gridCol w="1642293">
                  <a:extLst>
                    <a:ext uri="{9D8B030D-6E8A-4147-A177-3AD203B41FA5}">
                      <a16:colId xmlns:a16="http://schemas.microsoft.com/office/drawing/2014/main" val="3510468279"/>
                    </a:ext>
                  </a:extLst>
                </a:gridCol>
              </a:tblGrid>
              <a:tr h="457202">
                <a:tc>
                  <a:txBody>
                    <a:bodyPr/>
                    <a:lstStyle/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Наставник: категории             – 3;  задачи -8</a:t>
                      </a:r>
                    </a:p>
                  </a:txBody>
                  <a:tcPr marL="45720" marR="45720" marT="22860" marB="228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40753"/>
                  </a:ext>
                </a:extLst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11312"/>
              </p:ext>
            </p:extLst>
          </p:nvPr>
        </p:nvGraphicFramePr>
        <p:xfrm>
          <a:off x="8153729" y="6196316"/>
          <a:ext cx="1914385" cy="446024"/>
        </p:xfrm>
        <a:graphic>
          <a:graphicData uri="http://schemas.openxmlformats.org/drawingml/2006/table">
            <a:tbl>
              <a:tblPr/>
              <a:tblGrid>
                <a:gridCol w="1914385">
                  <a:extLst>
                    <a:ext uri="{9D8B030D-6E8A-4147-A177-3AD203B41FA5}">
                      <a16:colId xmlns:a16="http://schemas.microsoft.com/office/drawing/2014/main" val="3510468279"/>
                    </a:ext>
                  </a:extLst>
                </a:gridCol>
              </a:tblGrid>
              <a:tr h="446024">
                <a:tc>
                  <a:txBody>
                    <a:bodyPr/>
                    <a:lstStyle/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Наставник – инструктор: </a:t>
                      </a:r>
                      <a:r>
                        <a:rPr kumimoji="0" lang="ru-RU" sz="1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категории-5; </a:t>
                      </a:r>
                      <a:r>
                        <a:rPr kumimoji="0" lang="ru-RU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задачи-9</a:t>
                      </a:r>
                    </a:p>
                  </a:txBody>
                  <a:tcPr marL="45720" marR="45720" marT="22860" marB="228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40753"/>
                  </a:ext>
                </a:extLst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0842"/>
              </p:ext>
            </p:extLst>
          </p:nvPr>
        </p:nvGraphicFramePr>
        <p:xfrm>
          <a:off x="10137632" y="6194919"/>
          <a:ext cx="1786088" cy="474452"/>
        </p:xfrm>
        <a:graphic>
          <a:graphicData uri="http://schemas.openxmlformats.org/drawingml/2006/table">
            <a:tbl>
              <a:tblPr/>
              <a:tblGrid>
                <a:gridCol w="1786088">
                  <a:extLst>
                    <a:ext uri="{9D8B030D-6E8A-4147-A177-3AD203B41FA5}">
                      <a16:colId xmlns:a16="http://schemas.microsoft.com/office/drawing/2014/main" val="3510468279"/>
                    </a:ext>
                  </a:extLst>
                </a:gridCol>
              </a:tblGrid>
              <a:tr h="474452">
                <a:tc>
                  <a:txBody>
                    <a:bodyPr/>
                    <a:lstStyle/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Наставник-ментор: категории – 1; задачи -4</a:t>
                      </a:r>
                    </a:p>
                  </a:txBody>
                  <a:tcPr marL="45720" marR="45720" marT="22860" marB="228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40753"/>
                  </a:ext>
                </a:extLst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808086"/>
              </p:ext>
            </p:extLst>
          </p:nvPr>
        </p:nvGraphicFramePr>
        <p:xfrm>
          <a:off x="2292210" y="1010801"/>
          <a:ext cx="1880559" cy="594360"/>
        </p:xfrm>
        <a:graphic>
          <a:graphicData uri="http://schemas.openxmlformats.org/drawingml/2006/table">
            <a:tbl>
              <a:tblPr/>
              <a:tblGrid>
                <a:gridCol w="1880559">
                  <a:extLst>
                    <a:ext uri="{9D8B030D-6E8A-4147-A177-3AD203B41FA5}">
                      <a16:colId xmlns:a16="http://schemas.microsoft.com/office/drawing/2014/main" val="3510468279"/>
                    </a:ext>
                  </a:extLst>
                </a:gridCol>
              </a:tblGrid>
              <a:tr h="577106">
                <a:tc>
                  <a:txBody>
                    <a:bodyPr/>
                    <a:lstStyle/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Сохранение и передача отраслевых знаний и навыков</a:t>
                      </a:r>
                    </a:p>
                  </a:txBody>
                  <a:tcPr marL="45720" marR="45720" marT="22860" marB="228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40753"/>
                  </a:ext>
                </a:extLst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63526"/>
              </p:ext>
            </p:extLst>
          </p:nvPr>
        </p:nvGraphicFramePr>
        <p:xfrm>
          <a:off x="284052" y="1010355"/>
          <a:ext cx="1958343" cy="594806"/>
        </p:xfrm>
        <a:graphic>
          <a:graphicData uri="http://schemas.openxmlformats.org/drawingml/2006/table">
            <a:tbl>
              <a:tblPr/>
              <a:tblGrid>
                <a:gridCol w="1958343">
                  <a:extLst>
                    <a:ext uri="{9D8B030D-6E8A-4147-A177-3AD203B41FA5}">
                      <a16:colId xmlns:a16="http://schemas.microsoft.com/office/drawing/2014/main" val="3510468279"/>
                    </a:ext>
                  </a:extLst>
                </a:gridCol>
              </a:tblGrid>
              <a:tr h="594806">
                <a:tc>
                  <a:txBody>
                    <a:bodyPr/>
                    <a:lstStyle/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Повышение эффективности системы развития и обучения персонала</a:t>
                      </a:r>
                    </a:p>
                  </a:txBody>
                  <a:tcPr marL="45720" marR="45720" marT="22860" marB="228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40753"/>
                  </a:ext>
                </a:extLst>
              </a:tr>
            </a:tbl>
          </a:graphicData>
        </a:graphic>
      </p:graphicFrame>
      <p:cxnSp>
        <p:nvCxnSpPr>
          <p:cNvPr id="51" name="Прямая соединительная линия 50"/>
          <p:cNvCxnSpPr>
            <a:stCxn id="19" idx="1"/>
            <a:endCxn id="19" idx="3"/>
          </p:cNvCxnSpPr>
          <p:nvPr/>
        </p:nvCxnSpPr>
        <p:spPr>
          <a:xfrm>
            <a:off x="4762798" y="1371772"/>
            <a:ext cx="24493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ym typeface="Helvetica Neue Medium"/>
              </a:rPr>
              <a:t> </a:t>
            </a:r>
            <a:endParaRPr lang="ru-RU" dirty="0"/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031623"/>
              </p:ext>
            </p:extLst>
          </p:nvPr>
        </p:nvGraphicFramePr>
        <p:xfrm>
          <a:off x="4506888" y="5779699"/>
          <a:ext cx="1606193" cy="879115"/>
        </p:xfrm>
        <a:graphic>
          <a:graphicData uri="http://schemas.openxmlformats.org/drawingml/2006/table">
            <a:tbl>
              <a:tblPr/>
              <a:tblGrid>
                <a:gridCol w="1606193">
                  <a:extLst>
                    <a:ext uri="{9D8B030D-6E8A-4147-A177-3AD203B41FA5}">
                      <a16:colId xmlns:a16="http://schemas.microsoft.com/office/drawing/2014/main" val="3510468279"/>
                    </a:ext>
                  </a:extLst>
                </a:gridCol>
              </a:tblGrid>
              <a:tr h="879115">
                <a:tc>
                  <a:txBody>
                    <a:bodyPr/>
                    <a:lstStyle/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  </a:t>
                      </a:r>
                      <a:endParaRPr kumimoji="0" lang="ru-RU" sz="12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 Medium"/>
                      </a:endParaRPr>
                    </a:p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Номенклатура </a:t>
                      </a:r>
                      <a:r>
                        <a:rPr kumimoji="0" lang="ru-RU" sz="1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дел</a:t>
                      </a:r>
                      <a:r>
                        <a:rPr kumimoji="0" lang="ru-RU" sz="1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               -13</a:t>
                      </a:r>
                    </a:p>
                  </a:txBody>
                  <a:tcPr marL="45720" marR="45720" marT="22860" marB="228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4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92759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2;p4">
            <a:extLst>
              <a:ext uri="{FF2B5EF4-FFF2-40B4-BE49-F238E27FC236}">
                <a16:creationId xmlns:a16="http://schemas.microsoft.com/office/drawing/2014/main" id="{964304D6-C72F-F140-B778-688AD0AE6155}"/>
              </a:ext>
            </a:extLst>
          </p:cNvPr>
          <p:cNvSpPr txBox="1"/>
          <p:nvPr/>
        </p:nvSpPr>
        <p:spPr>
          <a:xfrm>
            <a:off x="773258" y="114427"/>
            <a:ext cx="7922686" cy="6852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13" tIns="65013" rIns="65013" bIns="65013">
            <a:spAutoFit/>
          </a:bodyPr>
          <a:lstStyle>
            <a:lvl1pPr defTabSz="825500">
              <a:defRPr sz="8400" b="1">
                <a:solidFill>
                  <a:srgbClr val="567189"/>
                </a:solidFill>
              </a:defRPr>
            </a:lvl1pPr>
          </a:lstStyle>
          <a:p>
            <a:pPr algn="just"/>
            <a:r>
              <a:rPr lang="ru-RU" sz="3600" dirty="0" smtClean="0"/>
              <a:t>Ключевые понятия наставничества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6979" y="948690"/>
            <a:ext cx="1132648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Комитет по наставничеству </a:t>
            </a:r>
            <a:r>
              <a:rPr lang="ru-RU" dirty="0"/>
              <a:t>– специальный координационный орган, созданный  в целях эффективной организации </a:t>
            </a:r>
            <a:r>
              <a:rPr lang="ru-RU" dirty="0" smtClean="0"/>
              <a:t>процесса наставничества и учета интересов всех вовлеченных в процесс наставничества сторон;</a:t>
            </a:r>
          </a:p>
          <a:p>
            <a:pPr algn="just"/>
            <a:endParaRPr lang="ru-RU" dirty="0" smtClean="0"/>
          </a:p>
          <a:p>
            <a:pPr algn="just"/>
            <a:r>
              <a:rPr lang="ru-RU" sz="2000" b="1" dirty="0" smtClean="0"/>
              <a:t>Наставничество</a:t>
            </a:r>
            <a:r>
              <a:rPr lang="ru-RU" b="1" dirty="0" smtClean="0"/>
              <a:t> </a:t>
            </a:r>
            <a:r>
              <a:rPr lang="ru-RU" dirty="0" smtClean="0"/>
              <a:t>– процесс передачи ученикам и студентам образовательных организаций высшего образования и профессиональных образовательных организаций опытными работниками профессиональных знаний, навыков, опыта, включая знакомство с элементами корпоративной культуры, содействия профессиональному развитию, поддержки в социальной адаптации работника в трудовом коллективе;</a:t>
            </a:r>
          </a:p>
          <a:p>
            <a:pPr algn="just"/>
            <a:endParaRPr lang="ru-RU" dirty="0" smtClean="0"/>
          </a:p>
          <a:p>
            <a:pPr algn="just"/>
            <a:r>
              <a:rPr lang="ru-RU" sz="2000" b="1" dirty="0" smtClean="0"/>
              <a:t>Наставник</a:t>
            </a:r>
            <a:r>
              <a:rPr lang="ru-RU" dirty="0" smtClean="0"/>
              <a:t> – опытный работник, включенный в систему наставничества, для обеспечения сопровождения в период адаптации и испытательного срока, профессиональной адаптации наставляемого к выполнению новых должностных обязанностей и/или трудовых функций, поддержки при социальной адаптации в трудовом коллективе, знакомства с корпоративной культурой;</a:t>
            </a:r>
          </a:p>
          <a:p>
            <a:pPr algn="just"/>
            <a:endParaRPr lang="ru-RU" dirty="0" smtClean="0"/>
          </a:p>
          <a:p>
            <a:pPr algn="just"/>
            <a:r>
              <a:rPr lang="ru-RU" sz="2000" b="1" dirty="0" smtClean="0"/>
              <a:t>Наставник </a:t>
            </a:r>
            <a:r>
              <a:rPr lang="ru-RU" b="1" dirty="0" smtClean="0"/>
              <a:t>– инструктор производственного обучения </a:t>
            </a:r>
            <a:r>
              <a:rPr lang="ru-RU" dirty="0" smtClean="0"/>
              <a:t>– наставник для обеспечения образовательного процесса, содействия в передаче наставляемому профессиональных знаний и навыков для выполнения выполнения функциональных обязанностей, критически важных знаний (выполнения трудовых обязанностей);</a:t>
            </a:r>
          </a:p>
          <a:p>
            <a:pPr algn="just"/>
            <a:endParaRPr lang="ru-RU" dirty="0" smtClean="0"/>
          </a:p>
          <a:p>
            <a:pPr algn="just"/>
            <a:r>
              <a:rPr lang="ru-RU" sz="2000" b="1" dirty="0" smtClean="0"/>
              <a:t>Наставник</a:t>
            </a:r>
            <a:r>
              <a:rPr lang="ru-RU" b="1" dirty="0" smtClean="0"/>
              <a:t> – ментор </a:t>
            </a:r>
            <a:r>
              <a:rPr lang="ru-RU" dirty="0" smtClean="0"/>
              <a:t>(наставник для кадрового резерва)- наставник для участников кадрового резерва, обладающий большим профессиональным опытом и знаниями, создающий необходимые условия для развития и содействующий саморазвитию наставляемого.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566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988</TotalTime>
  <Words>760</Words>
  <Application>Microsoft Office PowerPoint</Application>
  <PresentationFormat>Широкоэкранный</PresentationFormat>
  <Paragraphs>137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Bahnschrift Condensed</vt:lpstr>
      <vt:lpstr>Calibri</vt:lpstr>
      <vt:lpstr>Calibri Light</vt:lpstr>
      <vt:lpstr>Helvetica Neue</vt:lpstr>
      <vt:lpstr>Helvetica Neue Medium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Zholovan_SV</dc:creator>
  <cp:lastModifiedBy>Жолован Степан</cp:lastModifiedBy>
  <cp:revision>64</cp:revision>
  <cp:lastPrinted>2023-03-14T06:09:57Z</cp:lastPrinted>
  <dcterms:created xsi:type="dcterms:W3CDTF">2023-02-20T16:50:32Z</dcterms:created>
  <dcterms:modified xsi:type="dcterms:W3CDTF">2023-05-18T14:16:57Z</dcterms:modified>
</cp:coreProperties>
</file>